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4135" r:id="rId3"/>
  </p:sldMasterIdLst>
  <p:notesMasterIdLst>
    <p:notesMasterId r:id="rId15"/>
  </p:notesMasterIdLst>
  <p:sldIdLst>
    <p:sldId id="256" r:id="rId4"/>
    <p:sldId id="257" r:id="rId5"/>
    <p:sldId id="258" r:id="rId6"/>
    <p:sldId id="259" r:id="rId7"/>
    <p:sldId id="261" r:id="rId8"/>
    <p:sldId id="263" r:id="rId9"/>
    <p:sldId id="265" r:id="rId10"/>
    <p:sldId id="266" r:id="rId11"/>
    <p:sldId id="268" r:id="rId12"/>
    <p:sldId id="269" r:id="rId13"/>
    <p:sldId id="267" r:id="rId14"/>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5">
          <p15:clr>
            <a:srgbClr val="A4A3A4"/>
          </p15:clr>
        </p15:guide>
        <p15:guide id="4"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99" autoAdjust="0"/>
    <p:restoredTop sz="86495" autoAdjust="0"/>
  </p:normalViewPr>
  <p:slideViewPr>
    <p:cSldViewPr showGuides="1">
      <p:cViewPr varScale="1">
        <p:scale>
          <a:sx n="93" d="100"/>
          <a:sy n="93" d="100"/>
        </p:scale>
        <p:origin x="1592" y="208"/>
      </p:cViewPr>
      <p:guideLst>
        <p:guide orient="horz" pos="2160"/>
        <p:guide pos="2880"/>
        <p:guide pos="295"/>
        <p:guide pos="54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howGuides="1">
      <p:cViewPr varScale="1">
        <p:scale>
          <a:sx n="97" d="100"/>
          <a:sy n="97" d="100"/>
        </p:scale>
        <p:origin x="312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76E2170-BBE9-51C9-4BCA-B90B889694D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099" name="Rectangle 3">
            <a:extLst>
              <a:ext uri="{FF2B5EF4-FFF2-40B4-BE49-F238E27FC236}">
                <a16:creationId xmlns:a16="http://schemas.microsoft.com/office/drawing/2014/main" id="{6F67F875-4856-4ADC-4C4D-6C4167DB427E}"/>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GB"/>
          </a:p>
        </p:txBody>
      </p:sp>
      <p:sp>
        <p:nvSpPr>
          <p:cNvPr id="14340" name="Rectangle 4">
            <a:extLst>
              <a:ext uri="{FF2B5EF4-FFF2-40B4-BE49-F238E27FC236}">
                <a16:creationId xmlns:a16="http://schemas.microsoft.com/office/drawing/2014/main" id="{86E39EED-B104-89E4-1955-F6F5185F2D0E}"/>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D591A3AB-BDC6-5FCD-8757-2788CD54394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35AD913-A232-2A1C-8253-907B572B3DC3}"/>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103" name="Rectangle 7">
            <a:extLst>
              <a:ext uri="{FF2B5EF4-FFF2-40B4-BE49-F238E27FC236}">
                <a16:creationId xmlns:a16="http://schemas.microsoft.com/office/drawing/2014/main" id="{1E29A5CA-4B6F-2BB7-B496-CFD63ECC755B}"/>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29B2B32-640A-CF44-94B3-884CD90BE80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charset="0"/>
        <a:ea typeface="+mn-ea"/>
        <a:cs typeface="+mn-cs"/>
      </a:defRPr>
    </a:lvl1pPr>
    <a:lvl2pPr marL="457200" algn="l" rtl="0" eaLnBrk="0" fontAlgn="base" hangingPunct="0">
      <a:spcBef>
        <a:spcPct val="30000"/>
      </a:spcBef>
      <a:spcAft>
        <a:spcPct val="0"/>
      </a:spcAft>
      <a:defRPr sz="1400" kern="1200">
        <a:solidFill>
          <a:schemeClr val="tx1"/>
        </a:solidFill>
        <a:latin typeface="Arial" charset="0"/>
        <a:ea typeface="+mn-ea"/>
        <a:cs typeface="+mn-cs"/>
      </a:defRPr>
    </a:lvl2pPr>
    <a:lvl3pPr marL="914400" algn="l" rtl="0" eaLnBrk="0" fontAlgn="base" hangingPunct="0">
      <a:spcBef>
        <a:spcPct val="30000"/>
      </a:spcBef>
      <a:spcAft>
        <a:spcPct val="0"/>
      </a:spcAft>
      <a:defRPr sz="1400" kern="1200">
        <a:solidFill>
          <a:schemeClr val="tx1"/>
        </a:solidFill>
        <a:latin typeface="Arial" charset="0"/>
        <a:ea typeface="+mn-ea"/>
        <a:cs typeface="+mn-cs"/>
      </a:defRPr>
    </a:lvl3pPr>
    <a:lvl4pPr marL="1371600" algn="l" rtl="0" eaLnBrk="0" fontAlgn="base" hangingPunct="0">
      <a:spcBef>
        <a:spcPct val="30000"/>
      </a:spcBef>
      <a:spcAft>
        <a:spcPct val="0"/>
      </a:spcAft>
      <a:defRPr sz="1400" kern="1200">
        <a:solidFill>
          <a:schemeClr val="tx1"/>
        </a:solidFill>
        <a:latin typeface="Arial" charset="0"/>
        <a:ea typeface="+mn-ea"/>
        <a:cs typeface="+mn-cs"/>
      </a:defRPr>
    </a:lvl4pPr>
    <a:lvl5pPr marL="1828800" algn="l" rtl="0" eaLnBrk="0" fontAlgn="base" hangingPunct="0">
      <a:spcBef>
        <a:spcPct val="30000"/>
      </a:spcBef>
      <a:spcAft>
        <a:spcPct val="0"/>
      </a:spcAft>
      <a:defRPr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A50F336E-CBD3-F136-80D4-995BCA420416}"/>
              </a:ext>
            </a:extLst>
          </p:cNvPr>
          <p:cNvSpPr>
            <a:spLocks noGrp="1" noRot="1" noChangeAspect="1" noChangeArrowheads="1" noTextEdit="1"/>
          </p:cNvSpPr>
          <p:nvPr>
            <p:ph type="sldImg"/>
          </p:nvPr>
        </p:nvSpPr>
        <p:spPr>
          <a:ln/>
        </p:spPr>
      </p:sp>
      <p:sp>
        <p:nvSpPr>
          <p:cNvPr id="16386" name="Notes Placeholder 2">
            <a:extLst>
              <a:ext uri="{FF2B5EF4-FFF2-40B4-BE49-F238E27FC236}">
                <a16:creationId xmlns:a16="http://schemas.microsoft.com/office/drawing/2014/main" id="{CB503230-9537-1DCE-ACE0-4E2A1B9C8A99}"/>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a:p>
            <a:endParaRPr lang="en-GB" altLang="en-US">
              <a:latin typeface="Arial" panose="020B0604020202020204" pitchFamily="34" charset="0"/>
            </a:endParaRPr>
          </a:p>
        </p:txBody>
      </p:sp>
      <p:sp>
        <p:nvSpPr>
          <p:cNvPr id="16387" name="Slide Number Placeholder 3">
            <a:extLst>
              <a:ext uri="{FF2B5EF4-FFF2-40B4-BE49-F238E27FC236}">
                <a16:creationId xmlns:a16="http://schemas.microsoft.com/office/drawing/2014/main" id="{FA90DBF8-48AA-547C-E441-E7718A9562C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0776CC1-F098-164B-A538-8A4BF81656B7}" type="slidenum">
              <a:rPr lang="en-GB" altLang="en-US" smtClean="0"/>
              <a:pPr/>
              <a:t>1</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42ADD67A-8FB9-EB74-E988-D70EF3B4670D}"/>
              </a:ext>
            </a:extLst>
          </p:cNvPr>
          <p:cNvSpPr>
            <a:spLocks noGrp="1" noRot="1" noChangeAspect="1" noChangeArrowheads="1" noTextEdit="1"/>
          </p:cNvSpPr>
          <p:nvPr>
            <p:ph type="sldImg"/>
          </p:nvPr>
        </p:nvSpPr>
        <p:spPr>
          <a:ln/>
        </p:spPr>
      </p:sp>
      <p:sp>
        <p:nvSpPr>
          <p:cNvPr id="18434" name="Notes Placeholder 2">
            <a:extLst>
              <a:ext uri="{FF2B5EF4-FFF2-40B4-BE49-F238E27FC236}">
                <a16:creationId xmlns:a16="http://schemas.microsoft.com/office/drawing/2014/main" id="{E93FE036-AC75-2E83-0BA6-5FFF87953F6A}"/>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Specification content: 3.1.1</a:t>
            </a:r>
          </a:p>
        </p:txBody>
      </p:sp>
      <p:sp>
        <p:nvSpPr>
          <p:cNvPr id="18435" name="Slide Number Placeholder 3">
            <a:extLst>
              <a:ext uri="{FF2B5EF4-FFF2-40B4-BE49-F238E27FC236}">
                <a16:creationId xmlns:a16="http://schemas.microsoft.com/office/drawing/2014/main" id="{4ADB5698-BC21-76FB-38CB-B87F1A765EA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922FCB3-C2AC-6D49-A3E8-5BAB58B848C2}" type="slidenum">
              <a:rPr lang="en-GB" altLang="en-US" smtClean="0"/>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a:extLst>
              <a:ext uri="{FF2B5EF4-FFF2-40B4-BE49-F238E27FC236}">
                <a16:creationId xmlns:a16="http://schemas.microsoft.com/office/drawing/2014/main" id="{D1C586A5-B1F3-43F1-65B0-4D6D41962B04}"/>
              </a:ext>
            </a:extLst>
          </p:cNvPr>
          <p:cNvSpPr>
            <a:spLocks noGrp="1" noRot="1" noChangeAspect="1" noChangeArrowheads="1" noTextEdit="1"/>
          </p:cNvSpPr>
          <p:nvPr>
            <p:ph type="sldImg"/>
          </p:nvPr>
        </p:nvSpPr>
        <p:spPr>
          <a:ln/>
        </p:spPr>
      </p:sp>
      <p:sp>
        <p:nvSpPr>
          <p:cNvPr id="20482" name="Notes Placeholder 2">
            <a:extLst>
              <a:ext uri="{FF2B5EF4-FFF2-40B4-BE49-F238E27FC236}">
                <a16:creationId xmlns:a16="http://schemas.microsoft.com/office/drawing/2014/main" id="{645C840B-DA24-2BC6-4090-5711D81AB54E}"/>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20483" name="Slide Number Placeholder 3">
            <a:extLst>
              <a:ext uri="{FF2B5EF4-FFF2-40B4-BE49-F238E27FC236}">
                <a16:creationId xmlns:a16="http://schemas.microsoft.com/office/drawing/2014/main" id="{FEF892C7-25DF-5174-EE9E-A2FEFBFC789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A05AFAE-0BF1-6F4F-9B45-A5A6F7E65259}" type="slidenum">
              <a:rPr lang="en-GB" altLang="en-US" smtClean="0"/>
              <a:pPr/>
              <a:t>3</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85E64603-AC99-B8B6-F955-91A9FA98F71A}"/>
              </a:ext>
            </a:extLst>
          </p:cNvPr>
          <p:cNvSpPr>
            <a:spLocks noGrp="1" noRot="1" noChangeAspect="1" noChangeArrowheads="1" noTextEdit="1"/>
          </p:cNvSpPr>
          <p:nvPr>
            <p:ph type="sldImg"/>
          </p:nvPr>
        </p:nvSpPr>
        <p:spPr>
          <a:ln/>
        </p:spPr>
      </p:sp>
      <p:sp>
        <p:nvSpPr>
          <p:cNvPr id="22530" name="Notes Placeholder 2">
            <a:extLst>
              <a:ext uri="{FF2B5EF4-FFF2-40B4-BE49-F238E27FC236}">
                <a16:creationId xmlns:a16="http://schemas.microsoft.com/office/drawing/2014/main" id="{D616814E-658C-FAA5-5CD4-4769857FF426}"/>
              </a:ext>
            </a:extLst>
          </p:cNvPr>
          <p:cNvSpPr>
            <a:spLocks noGrp="1" noChangeArrowheads="1"/>
          </p:cNvSpPr>
          <p:nvPr>
            <p:ph type="body" idx="1"/>
          </p:nvPr>
        </p:nvSpPr>
        <p:spPr>
          <a:xfrm>
            <a:off x="1141413" y="4500563"/>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The giving of human qualities to a machine, called ‘anthropomorphism’, is something you need to be very careful about doing in the context of computers. In this example, the ‘brain’ means the ‘centre of processing’. It does not mean that a machine can think or reason. Ensure that other qualities of the human brain are not attributed to machines by making this difference clear.</a:t>
            </a:r>
          </a:p>
        </p:txBody>
      </p:sp>
      <p:sp>
        <p:nvSpPr>
          <p:cNvPr id="22531" name="Slide Number Placeholder 3">
            <a:extLst>
              <a:ext uri="{FF2B5EF4-FFF2-40B4-BE49-F238E27FC236}">
                <a16:creationId xmlns:a16="http://schemas.microsoft.com/office/drawing/2014/main" id="{88DB6E41-4098-1BE8-3322-30184D8644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A4C063A-4915-4245-903E-74F4F0906B83}" type="slidenum">
              <a:rPr lang="en-GB" altLang="en-US" smtClean="0"/>
              <a:pPr/>
              <a:t>4</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a:extLst>
              <a:ext uri="{FF2B5EF4-FFF2-40B4-BE49-F238E27FC236}">
                <a16:creationId xmlns:a16="http://schemas.microsoft.com/office/drawing/2014/main" id="{7202B112-4A88-BBAF-E4CB-0981FC4F62D5}"/>
              </a:ext>
            </a:extLst>
          </p:cNvPr>
          <p:cNvSpPr>
            <a:spLocks noGrp="1" noRot="1" noChangeAspect="1" noChangeArrowheads="1" noTextEdit="1"/>
          </p:cNvSpPr>
          <p:nvPr>
            <p:ph type="sldImg"/>
          </p:nvPr>
        </p:nvSpPr>
        <p:spPr>
          <a:ln/>
        </p:spPr>
      </p:sp>
      <p:sp>
        <p:nvSpPr>
          <p:cNvPr id="24578" name="Notes Placeholder 2">
            <a:extLst>
              <a:ext uri="{FF2B5EF4-FFF2-40B4-BE49-F238E27FC236}">
                <a16:creationId xmlns:a16="http://schemas.microsoft.com/office/drawing/2014/main" id="{BF80EE2D-8F3C-B736-1202-37B3F23A3489}"/>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The CU is much like the conductor in an orchestra. As in an orchestra, there are lots of instruments, which all play a part when called upon, but only when the conductor dictates.</a:t>
            </a:r>
            <a:endParaRPr lang="en-US" altLang="en-US">
              <a:latin typeface="Arial" panose="020B0604020202020204" pitchFamily="34" charset="0"/>
            </a:endParaRPr>
          </a:p>
          <a:p>
            <a:endParaRPr lang="en-GB" altLang="en-US">
              <a:latin typeface="Arial" panose="020B0604020202020204" pitchFamily="34" charset="0"/>
            </a:endParaRPr>
          </a:p>
        </p:txBody>
      </p:sp>
      <p:sp>
        <p:nvSpPr>
          <p:cNvPr id="24579" name="Slide Number Placeholder 3">
            <a:extLst>
              <a:ext uri="{FF2B5EF4-FFF2-40B4-BE49-F238E27FC236}">
                <a16:creationId xmlns:a16="http://schemas.microsoft.com/office/drawing/2014/main" id="{0B1FB469-3D94-4EF8-ADB6-DCE030E88DB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79DC5BE-B715-4B48-8767-F041B3F57478}" type="slidenum">
              <a:rPr lang="en-GB" altLang="en-US" smtClean="0"/>
              <a:pPr/>
              <a:t>5</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a:extLst>
              <a:ext uri="{FF2B5EF4-FFF2-40B4-BE49-F238E27FC236}">
                <a16:creationId xmlns:a16="http://schemas.microsoft.com/office/drawing/2014/main" id="{A7CAAA0E-95A3-ED6F-B1CA-8AE6F4F20787}"/>
              </a:ext>
            </a:extLst>
          </p:cNvPr>
          <p:cNvSpPr>
            <a:spLocks noGrp="1" noRot="1" noChangeAspect="1" noChangeArrowheads="1" noTextEdit="1"/>
          </p:cNvSpPr>
          <p:nvPr>
            <p:ph type="sldImg"/>
          </p:nvPr>
        </p:nvSpPr>
        <p:spPr>
          <a:ln/>
        </p:spPr>
      </p:sp>
      <p:sp>
        <p:nvSpPr>
          <p:cNvPr id="26626" name="Notes Placeholder 2">
            <a:extLst>
              <a:ext uri="{FF2B5EF4-FFF2-40B4-BE49-F238E27FC236}">
                <a16:creationId xmlns:a16="http://schemas.microsoft.com/office/drawing/2014/main" id="{53F49B9B-9EEB-BCFB-5932-723D4E56A30A}"/>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Students may have already been doing arithmetic and Boolean logic (AND, OR, NOT) in their programs. Physical logic gates implement the truth tables found in Topic 1.</a:t>
            </a:r>
          </a:p>
          <a:p>
            <a:r>
              <a:rPr lang="en-GB" altLang="en-US">
                <a:latin typeface="Arial" panose="020B0604020202020204" pitchFamily="34" charset="0"/>
              </a:rPr>
              <a:t>O = opcode to perform; S = status after operation; A, B = operands (data); X = result. Students should be familiar with the symbol, but not the arguments.</a:t>
            </a:r>
          </a:p>
        </p:txBody>
      </p:sp>
      <p:sp>
        <p:nvSpPr>
          <p:cNvPr id="26627" name="Slide Number Placeholder 3">
            <a:extLst>
              <a:ext uri="{FF2B5EF4-FFF2-40B4-BE49-F238E27FC236}">
                <a16:creationId xmlns:a16="http://schemas.microsoft.com/office/drawing/2014/main" id="{BE8A2B87-FB4F-6B11-A327-8E01793CD5E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BC1815F-50AD-3646-9940-065FC622C212}" type="slidenum">
              <a:rPr lang="en-GB" altLang="en-US" smtClean="0"/>
              <a:pPr/>
              <a:t>6</a:t>
            </a:fld>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4EF4769C-5AEC-0B1F-0B88-4873013B922C}"/>
              </a:ext>
            </a:extLst>
          </p:cNvPr>
          <p:cNvSpPr>
            <a:spLocks noGrp="1" noRot="1" noChangeAspect="1" noChangeArrowheads="1" noTextEdit="1"/>
          </p:cNvSpPr>
          <p:nvPr>
            <p:ph type="sldImg"/>
          </p:nvPr>
        </p:nvSpPr>
        <p:spPr>
          <a:ln/>
        </p:spPr>
      </p:sp>
      <p:sp>
        <p:nvSpPr>
          <p:cNvPr id="28674" name="Notes Placeholder 2">
            <a:extLst>
              <a:ext uri="{FF2B5EF4-FFF2-40B4-BE49-F238E27FC236}">
                <a16:creationId xmlns:a16="http://schemas.microsoft.com/office/drawing/2014/main" id="{4BFF1637-0C6E-9D5C-71E7-92983A5AA734}"/>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r>
              <a:rPr lang="en-GB" altLang="en-US">
                <a:latin typeface="Arial" panose="020B0604020202020204" pitchFamily="34" charset="0"/>
              </a:rPr>
              <a:t>Student Activity 1</a:t>
            </a:r>
          </a:p>
        </p:txBody>
      </p:sp>
      <p:sp>
        <p:nvSpPr>
          <p:cNvPr id="28675" name="Slide Number Placeholder 3">
            <a:extLst>
              <a:ext uri="{FF2B5EF4-FFF2-40B4-BE49-F238E27FC236}">
                <a16:creationId xmlns:a16="http://schemas.microsoft.com/office/drawing/2014/main" id="{61EACE45-2351-5C36-A691-97534CDDD89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6342DED-5F36-F44D-B596-51BA5622C062}" type="slidenum">
              <a:rPr lang="en-GB" altLang="en-US" smtClean="0"/>
              <a:pPr/>
              <a:t>7</a:t>
            </a:fld>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3A60C7A2-4429-7031-BBD6-DD1D1A861474}"/>
              </a:ext>
            </a:extLst>
          </p:cNvPr>
          <p:cNvSpPr>
            <a:spLocks noGrp="1" noRot="1" noChangeAspect="1" noChangeArrowheads="1" noTextEdit="1"/>
          </p:cNvSpPr>
          <p:nvPr>
            <p:ph type="sldImg"/>
          </p:nvPr>
        </p:nvSpPr>
        <p:spPr>
          <a:ln/>
        </p:spPr>
      </p:sp>
      <p:sp>
        <p:nvSpPr>
          <p:cNvPr id="30722" name="Notes Placeholder 2">
            <a:extLst>
              <a:ext uri="{FF2B5EF4-FFF2-40B4-BE49-F238E27FC236}">
                <a16:creationId xmlns:a16="http://schemas.microsoft.com/office/drawing/2014/main" id="{22E415BA-44EA-1496-2E83-1FD2BC2A68B2}"/>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Note: clock ticks ≠ instructions completed. They are not directly related due to processing overheads.</a:t>
            </a:r>
          </a:p>
          <a:p>
            <a:endParaRPr lang="en-GB" altLang="en-US">
              <a:latin typeface="Arial" panose="020B0604020202020204" pitchFamily="34" charset="0"/>
            </a:endParaRPr>
          </a:p>
        </p:txBody>
      </p:sp>
      <p:sp>
        <p:nvSpPr>
          <p:cNvPr id="30723" name="Slide Number Placeholder 3">
            <a:extLst>
              <a:ext uri="{FF2B5EF4-FFF2-40B4-BE49-F238E27FC236}">
                <a16:creationId xmlns:a16="http://schemas.microsoft.com/office/drawing/2014/main" id="{9FBDD7B3-CE35-5489-2D72-C3944FFEE1F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8011CB9-22BB-5E4A-8D80-E2F51132D848}" type="slidenum">
              <a:rPr lang="en-GB" altLang="en-US" smtClean="0"/>
              <a:pPr/>
              <a:t>8</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BC9858A4-0DB2-6D9D-68B5-C076B5F1F421}"/>
              </a:ext>
            </a:extLst>
          </p:cNvPr>
          <p:cNvSpPr>
            <a:spLocks noGrp="1" noRot="1" noChangeAspect="1" noChangeArrowheads="1" noTextEdit="1"/>
          </p:cNvSpPr>
          <p:nvPr>
            <p:ph type="sldImg"/>
          </p:nvPr>
        </p:nvSpPr>
        <p:spPr>
          <a:ln/>
        </p:spPr>
      </p:sp>
      <p:sp>
        <p:nvSpPr>
          <p:cNvPr id="33794" name="Notes Placeholder 2">
            <a:extLst>
              <a:ext uri="{FF2B5EF4-FFF2-40B4-BE49-F238E27FC236}">
                <a16:creationId xmlns:a16="http://schemas.microsoft.com/office/drawing/2014/main" id="{846E677A-7D9D-6991-55BA-1DFEDFCAC52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By staggering the operations, one instruction can be fetched, one can be decoded, and one can be executed, in parallel on one clock cycle. Students do not need to know about pipelining so slides 9 and 10 can be omitted. </a:t>
            </a:r>
          </a:p>
          <a:p>
            <a:endParaRPr lang="en-GB" altLang="en-US">
              <a:latin typeface="Arial" panose="020B0604020202020204" pitchFamily="34" charset="0"/>
            </a:endParaRPr>
          </a:p>
          <a:p>
            <a:r>
              <a:rPr lang="en-GB" altLang="en-US">
                <a:latin typeface="Arial" panose="020B0604020202020204" pitchFamily="34" charset="0"/>
              </a:rPr>
              <a:t>Student Activity 2</a:t>
            </a:r>
          </a:p>
        </p:txBody>
      </p:sp>
      <p:sp>
        <p:nvSpPr>
          <p:cNvPr id="33795" name="Slide Number Placeholder 3">
            <a:extLst>
              <a:ext uri="{FF2B5EF4-FFF2-40B4-BE49-F238E27FC236}">
                <a16:creationId xmlns:a16="http://schemas.microsoft.com/office/drawing/2014/main" id="{0DB53A30-1153-D0E3-A056-B791A9D4055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14E4651-0A67-FF4C-9DAF-2A6EAC717C16}" type="slidenum">
              <a:rPr lang="en-GB" altLang="en-US" smtClean="0"/>
              <a:pPr/>
              <a:t>10</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8CFFD-5D8F-C325-28F5-AAADCBEC44F8}"/>
              </a:ext>
            </a:extLst>
          </p:cNvPr>
          <p:cNvSpPr txBox="1">
            <a:spLocks/>
          </p:cNvSpPr>
          <p:nvPr userDrawn="1"/>
        </p:nvSpPr>
        <p:spPr>
          <a:xfrm>
            <a:off x="-11113" y="2492375"/>
            <a:ext cx="9144001" cy="1873250"/>
          </a:xfrm>
          <a:prstGeom prst="rect">
            <a:avLst/>
          </a:prstGeom>
        </p:spPr>
        <p:txBody>
          <a:bodyPr/>
          <a:lstStyle>
            <a:lvl1pPr algn="ctr" rtl="0" eaLnBrk="0" fontAlgn="base" hangingPunct="0">
              <a:spcBef>
                <a:spcPct val="0"/>
              </a:spcBef>
              <a:spcAft>
                <a:spcPct val="0"/>
              </a:spcAft>
              <a:defRPr sz="36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a:lstStyle>
          <a:p>
            <a:pPr>
              <a:defRPr/>
            </a:pPr>
            <a:endParaRPr lang="en-GB" altLang="en-US" dirty="0" err="1"/>
          </a:p>
          <a:p>
            <a:pPr>
              <a:defRPr/>
            </a:pPr>
            <a:r>
              <a:rPr lang="en-GB" altLang="en-US" sz="4400" dirty="0"/>
              <a:t>Y10-03-P14:</a:t>
            </a:r>
          </a:p>
          <a:p>
            <a:pPr>
              <a:defRPr/>
            </a:pPr>
            <a:r>
              <a:rPr lang="en-GB" altLang="en-US" sz="4400" kern="0" dirty="0"/>
              <a:t>Fetch-decode-execute (1)</a:t>
            </a:r>
          </a:p>
        </p:txBody>
      </p:sp>
      <p:sp>
        <p:nvSpPr>
          <p:cNvPr id="3" name="TextBox 1">
            <a:extLst>
              <a:ext uri="{FF2B5EF4-FFF2-40B4-BE49-F238E27FC236}">
                <a16:creationId xmlns:a16="http://schemas.microsoft.com/office/drawing/2014/main" id="{51E98CDB-BEEC-F9AE-CC88-3A468AD8AB07}"/>
              </a:ext>
            </a:extLst>
          </p:cNvPr>
          <p:cNvSpPr txBox="1">
            <a:spLocks noChangeArrowheads="1"/>
          </p:cNvSpPr>
          <p:nvPr userDrawn="1"/>
        </p:nvSpPr>
        <p:spPr bwMode="auto">
          <a:xfrm>
            <a:off x="-11113" y="0"/>
            <a:ext cx="9155113" cy="900113"/>
          </a:xfrm>
          <a:prstGeom prst="rect">
            <a:avLst/>
          </a:prstGeom>
          <a:solidFill>
            <a:srgbClr val="E5734D"/>
          </a:solidFill>
          <a:ln>
            <a:noFill/>
          </a:ln>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pPr>
              <a:defRPr/>
            </a:pPr>
            <a:endParaRPr lang="en-GB" altLang="en-US" sz="2000"/>
          </a:p>
        </p:txBody>
      </p:sp>
      <p:sp>
        <p:nvSpPr>
          <p:cNvPr id="4" name="Footer Placeholder 4">
            <a:extLst>
              <a:ext uri="{FF2B5EF4-FFF2-40B4-BE49-F238E27FC236}">
                <a16:creationId xmlns:a16="http://schemas.microsoft.com/office/drawing/2014/main" id="{8D203E71-93A0-E703-CC90-A182812B9188}"/>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80019466"/>
      </p:ext>
    </p:extLst>
  </p:cSld>
  <p:clrMapOvr>
    <a:masterClrMapping/>
  </p:clrMapOvr>
  <p:transition>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68314" y="2196001"/>
            <a:ext cx="8207375" cy="3950444"/>
          </a:xfrm>
          <a:prstGeom prst="rect">
            <a:avLst/>
          </a:prstGeom>
        </p:spPr>
        <p:txBody>
          <a:bodyPr vert="eaVert"/>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6E102DE9-4A70-B5BC-6BD6-48CC1707F1D6}"/>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743388781"/>
      </p:ext>
    </p:extLst>
  </p:cSld>
  <p:clrMapOvr>
    <a:masterClrMapping/>
  </p:clrMapOvr>
  <p:transition>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95201"/>
            <a:ext cx="2057400" cy="4814540"/>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195201"/>
            <a:ext cx="6019800" cy="4814540"/>
          </a:xfrm>
          <a:prstGeom prst="rect">
            <a:avLst/>
          </a:prstGeom>
        </p:spPr>
        <p:txBody>
          <a:bodyPr vert="eaVert"/>
          <a:lstStyle>
            <a:lvl1pP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B04824E8-122F-6657-2AE4-DAE521D101DB}"/>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991597853"/>
      </p:ext>
    </p:extLst>
  </p:cSld>
  <p:clrMapOvr>
    <a:masterClrMapping/>
  </p:clrMapOvr>
  <p:transition>
    <p:sndAc>
      <p:stSnd>
        <p:snd r:embed="rId1" name="click.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a:t>Click to edit Master title style</a:t>
            </a:r>
            <a:endParaRPr lang="en-GB"/>
          </a:p>
        </p:txBody>
      </p:sp>
      <p:sp>
        <p:nvSpPr>
          <p:cNvPr id="3" name="Table Placeholder 2"/>
          <p:cNvSpPr>
            <a:spLocks noGrp="1"/>
          </p:cNvSpPr>
          <p:nvPr>
            <p:ph type="tbl" idx="1"/>
          </p:nvPr>
        </p:nvSpPr>
        <p:spPr>
          <a:xfrm>
            <a:off x="479426" y="2196000"/>
            <a:ext cx="8207375" cy="4041312"/>
          </a:xfrm>
          <a:prstGeom prst="rect">
            <a:avLst/>
          </a:prstGeom>
        </p:spPr>
        <p:txBody>
          <a:bodyPr rtlCol="0">
            <a:normAutofit/>
          </a:bodyPr>
          <a:lstStyle/>
          <a:p>
            <a:pPr lvl="0"/>
            <a:endParaRPr lang="en-GB" noProof="0" dirty="0"/>
          </a:p>
        </p:txBody>
      </p:sp>
      <p:sp>
        <p:nvSpPr>
          <p:cNvPr id="4" name="Footer Placeholder 4">
            <a:extLst>
              <a:ext uri="{FF2B5EF4-FFF2-40B4-BE49-F238E27FC236}">
                <a16:creationId xmlns:a16="http://schemas.microsoft.com/office/drawing/2014/main" id="{28F91276-1263-6A20-E1AC-856BBAE7FA76}"/>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080544752"/>
      </p:ext>
    </p:extLst>
  </p:cSld>
  <p:clrMapOvr>
    <a:masterClrMapping/>
  </p:clrMapOvr>
  <p:transition>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6" name="Content Placeholder 6"/>
          <p:cNvSpPr>
            <a:spLocks noGrp="1"/>
          </p:cNvSpPr>
          <p:nvPr>
            <p:ph sz="half" idx="1"/>
          </p:nvPr>
        </p:nvSpPr>
        <p:spPr>
          <a:xfrm>
            <a:off x="468313" y="2212975"/>
            <a:ext cx="2303462" cy="3592513"/>
          </a:xfrm>
          <a:prstGeom prst="rect">
            <a:avLst/>
          </a:prstGeom>
        </p:spPr>
        <p:txBody>
          <a:bodyPr/>
          <a:lstStyle/>
          <a:p>
            <a:r>
              <a:rPr lang="en-GB" dirty="0"/>
              <a:t>Subhead</a:t>
            </a:r>
          </a:p>
          <a:p>
            <a:r>
              <a:rPr lang="en-GB" dirty="0"/>
              <a:t>Bullet text</a:t>
            </a:r>
          </a:p>
          <a:p>
            <a:endParaRPr lang="en-GB" dirty="0"/>
          </a:p>
        </p:txBody>
      </p:sp>
      <p:sp>
        <p:nvSpPr>
          <p:cNvPr id="7" name="Content Placeholder 6"/>
          <p:cNvSpPr>
            <a:spLocks noGrp="1"/>
          </p:cNvSpPr>
          <p:nvPr>
            <p:ph sz="half" idx="10"/>
          </p:nvPr>
        </p:nvSpPr>
        <p:spPr>
          <a:xfrm>
            <a:off x="3421063" y="2212975"/>
            <a:ext cx="2303462" cy="3449638"/>
          </a:xfrm>
          <a:prstGeom prst="rect">
            <a:avLst/>
          </a:prstGeom>
        </p:spPr>
        <p:txBody>
          <a:bodyPr/>
          <a:lstStyle/>
          <a:p>
            <a:r>
              <a:rPr lang="en-GB" dirty="0"/>
              <a:t>Subhead</a:t>
            </a:r>
          </a:p>
          <a:p>
            <a:r>
              <a:rPr lang="en-GB" dirty="0"/>
              <a:t>Bullet text</a:t>
            </a:r>
          </a:p>
          <a:p>
            <a:endParaRPr lang="en-GB" dirty="0"/>
          </a:p>
        </p:txBody>
      </p:sp>
      <p:sp>
        <p:nvSpPr>
          <p:cNvPr id="8" name="Content Placeholder 6"/>
          <p:cNvSpPr>
            <a:spLocks noGrp="1"/>
          </p:cNvSpPr>
          <p:nvPr>
            <p:ph sz="half" idx="11"/>
          </p:nvPr>
        </p:nvSpPr>
        <p:spPr>
          <a:xfrm>
            <a:off x="6156325" y="2212975"/>
            <a:ext cx="2592388" cy="3736975"/>
          </a:xfrm>
          <a:prstGeom prst="rect">
            <a:avLst/>
          </a:prstGeom>
        </p:spPr>
        <p:txBody>
          <a:bodyPr/>
          <a:lstStyle/>
          <a:p>
            <a:r>
              <a:rPr lang="en-GB" dirty="0"/>
              <a:t>Subhead</a:t>
            </a:r>
          </a:p>
          <a:p>
            <a:r>
              <a:rPr lang="en-GB" dirty="0"/>
              <a:t>Bullet text</a:t>
            </a:r>
          </a:p>
        </p:txBody>
      </p:sp>
      <p:sp>
        <p:nvSpPr>
          <p:cNvPr id="2" name="Footer Placeholder 4">
            <a:extLst>
              <a:ext uri="{FF2B5EF4-FFF2-40B4-BE49-F238E27FC236}">
                <a16:creationId xmlns:a16="http://schemas.microsoft.com/office/drawing/2014/main" id="{1CFE67C5-8ECB-21D3-DC6C-2BDCA6C5D0A5}"/>
              </a:ext>
            </a:extLst>
          </p:cNvPr>
          <p:cNvSpPr>
            <a:spLocks noGrp="1" noChangeArrowheads="1"/>
          </p:cNvSpPr>
          <p:nvPr>
            <p:ph type="ftr" sz="quarter" idx="12"/>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535183388"/>
      </p:ext>
    </p:extLst>
  </p:cSld>
  <p:clrMapOvr>
    <a:masterClrMapping/>
  </p:clrMapOvr>
  <p:transition>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itle 1"/>
          <p:cNvSpPr>
            <a:spLocks noGrp="1"/>
          </p:cNvSpPr>
          <p:nvPr>
            <p:ph type="title"/>
          </p:nvPr>
        </p:nvSpPr>
        <p:spPr>
          <a:xfrm>
            <a:off x="0" y="1195388"/>
            <a:ext cx="9144000" cy="863600"/>
          </a:xfrm>
          <a:prstGeom prst="rect">
            <a:avLst/>
          </a:prstGeom>
        </p:spPr>
        <p:txBody>
          <a:bodyPr/>
          <a:lstStyle>
            <a:lvl1pPr>
              <a:defRPr sz="3000"/>
            </a:lvl1pPr>
          </a:lstStyle>
          <a:p>
            <a:r>
              <a:rPr lang="en-GB" altLang="en-US" dirty="0"/>
              <a:t>Heading</a:t>
            </a:r>
          </a:p>
        </p:txBody>
      </p:sp>
      <p:sp>
        <p:nvSpPr>
          <p:cNvPr id="2" name="Footer Placeholder 4">
            <a:extLst>
              <a:ext uri="{FF2B5EF4-FFF2-40B4-BE49-F238E27FC236}">
                <a16:creationId xmlns:a16="http://schemas.microsoft.com/office/drawing/2014/main" id="{8E81A3DF-B900-9134-90C5-C47289EAC6A5}"/>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125226888"/>
      </p:ext>
    </p:extLst>
  </p:cSld>
  <p:clrMapOvr>
    <a:masterClrMapping/>
  </p:clrMapOvr>
  <p:transition>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7" name="Content Placeholder 3"/>
          <p:cNvSpPr>
            <a:spLocks noGrp="1"/>
          </p:cNvSpPr>
          <p:nvPr>
            <p:ph sz="half" idx="2"/>
          </p:nvPr>
        </p:nvSpPr>
        <p:spPr>
          <a:xfrm>
            <a:off x="684213" y="2195513"/>
            <a:ext cx="7991475" cy="3609975"/>
          </a:xfrm>
          <a:prstGeom prst="rect">
            <a:avLst/>
          </a:prstGeom>
        </p:spPr>
        <p:txBody>
          <a:bodyPr/>
          <a:lstStyle>
            <a:lvl1pPr marL="342900" indent="-342900">
              <a:buFont typeface="Arial" panose="020B0604020202020204" pitchFamily="34" charset="0"/>
              <a:buChar char="•"/>
              <a:defRPr sz="2000">
                <a:latin typeface="Arial" panose="020B0604020202020204" pitchFamily="34" charset="0"/>
                <a:cs typeface="Arial" panose="020B0604020202020204" pitchFamily="34" charset="0"/>
              </a:defRPr>
            </a:lvl1pPr>
            <a:lvl2pPr marL="742950" indent="-285750">
              <a:buFont typeface="Arial" panose="020B0604020202020204" pitchFamily="34" charset="0"/>
              <a:buChar char="•"/>
              <a:defRPr sz="2000">
                <a:latin typeface="Arial" panose="020B0604020202020204" pitchFamily="34" charset="0"/>
                <a:cs typeface="Arial" panose="020B0604020202020204" pitchFamily="34" charset="0"/>
              </a:defRPr>
            </a:lvl2pPr>
          </a:lstStyle>
          <a:p>
            <a:r>
              <a:rPr lang="en-GB" altLang="en-US" dirty="0"/>
              <a:t>Body text </a:t>
            </a:r>
            <a:r>
              <a:rPr lang="en-GB" altLang="en-US" dirty="0" err="1"/>
              <a:t>xxxxxxxxxxxxxxxxxxxxxxxxxxxxxxxxxxxxxxxxx</a:t>
            </a:r>
            <a:r>
              <a:rPr lang="en-GB" altLang="en-US" dirty="0"/>
              <a:t>:</a:t>
            </a:r>
          </a:p>
          <a:p>
            <a:pPr lvl="1"/>
            <a:r>
              <a:rPr lang="en-GB" altLang="en-US" dirty="0"/>
              <a:t>Bullet text</a:t>
            </a:r>
          </a:p>
          <a:p>
            <a:pPr lvl="1"/>
            <a:r>
              <a:rPr lang="en-GB" altLang="en-US" dirty="0"/>
              <a:t>Bullet text</a:t>
            </a:r>
          </a:p>
          <a:p>
            <a:pPr lvl="1"/>
            <a:endParaRPr lang="en-GB" altLang="en-US" dirty="0"/>
          </a:p>
        </p:txBody>
      </p:sp>
      <p:sp>
        <p:nvSpPr>
          <p:cNvPr id="2" name="Footer Placeholder 4">
            <a:extLst>
              <a:ext uri="{FF2B5EF4-FFF2-40B4-BE49-F238E27FC236}">
                <a16:creationId xmlns:a16="http://schemas.microsoft.com/office/drawing/2014/main" id="{7C15524F-57A6-D809-464C-5A5903CD7E12}"/>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979614042"/>
      </p:ext>
    </p:extLst>
  </p:cSld>
  <p:clrMapOvr>
    <a:masterClrMapping/>
  </p:clrMapOvr>
  <p:transition>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5" descr="Always Learning">
            <a:extLst>
              <a:ext uri="{FF2B5EF4-FFF2-40B4-BE49-F238E27FC236}">
                <a16:creationId xmlns:a16="http://schemas.microsoft.com/office/drawing/2014/main" id="{65A9FB46-FDB2-C394-7869-17F33E5FFB5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457200" y="1195388"/>
            <a:ext cx="8229600" cy="863600"/>
          </a:xfrm>
          <a:prstGeom prst="rect">
            <a:avLst/>
          </a:prstGeom>
        </p:spPr>
        <p:txBody>
          <a:bodyPr/>
          <a:lstStyle>
            <a:lvl1pPr>
              <a:defRPr sz="3000"/>
            </a:lvl1pPr>
          </a:lstStyle>
          <a:p>
            <a:r>
              <a:rPr lang="en-US" altLang="en-US" dirty="0"/>
              <a:t>Heading</a:t>
            </a:r>
            <a:endParaRPr lang="en-GB" altLang="en-US" dirty="0"/>
          </a:p>
        </p:txBody>
      </p:sp>
      <p:sp>
        <p:nvSpPr>
          <p:cNvPr id="10" name="Content Placeholder 2"/>
          <p:cNvSpPr>
            <a:spLocks noGrp="1"/>
          </p:cNvSpPr>
          <p:nvPr>
            <p:ph sz="half" idx="1"/>
          </p:nvPr>
        </p:nvSpPr>
        <p:spPr>
          <a:xfrm>
            <a:off x="468313" y="2195513"/>
            <a:ext cx="4027487" cy="3681412"/>
          </a:xfrm>
          <a:prstGeom prst="rect">
            <a:avLst/>
          </a:prstGeom>
        </p:spPr>
        <p:txBody>
          <a:bodyPr/>
          <a:lstStyle/>
          <a:p>
            <a:r>
              <a:rPr lang="en-GB" dirty="0"/>
              <a:t>Blue subhead</a:t>
            </a:r>
          </a:p>
          <a:p>
            <a:r>
              <a:rPr lang="en-GB" dirty="0"/>
              <a:t>Bullet text</a:t>
            </a:r>
          </a:p>
          <a:p>
            <a:endParaRPr lang="en-GB" dirty="0"/>
          </a:p>
          <a:p>
            <a:endParaRPr lang="en-GB" dirty="0"/>
          </a:p>
        </p:txBody>
      </p:sp>
      <p:sp>
        <p:nvSpPr>
          <p:cNvPr id="11" name="Content Placeholder 3"/>
          <p:cNvSpPr>
            <a:spLocks noGrp="1"/>
          </p:cNvSpPr>
          <p:nvPr>
            <p:ph sz="half" idx="2"/>
          </p:nvPr>
        </p:nvSpPr>
        <p:spPr>
          <a:xfrm>
            <a:off x="4648200" y="2195512"/>
            <a:ext cx="4027488" cy="3681411"/>
          </a:xfrm>
          <a:prstGeom prst="rect">
            <a:avLst/>
          </a:prstGeom>
        </p:spPr>
        <p:txBody>
          <a:bodyPr/>
          <a:lstStyle/>
          <a:p>
            <a:r>
              <a:rPr lang="en-GB" dirty="0"/>
              <a:t>Blue subhead</a:t>
            </a:r>
          </a:p>
          <a:p>
            <a:r>
              <a:rPr lang="en-GB" dirty="0"/>
              <a:t>Bullet text</a:t>
            </a:r>
          </a:p>
        </p:txBody>
      </p:sp>
      <p:sp>
        <p:nvSpPr>
          <p:cNvPr id="3" name="Footer Placeholder 4">
            <a:extLst>
              <a:ext uri="{FF2B5EF4-FFF2-40B4-BE49-F238E27FC236}">
                <a16:creationId xmlns:a16="http://schemas.microsoft.com/office/drawing/2014/main" id="{8DACEF8B-8566-43D6-CD5C-089ED79E8DF7}"/>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862828924"/>
      </p:ext>
    </p:extLst>
  </p:cSld>
  <p:clrMapOvr>
    <a:masterClrMapping/>
  </p:clrMapOvr>
  <p:transition>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lvl1pPr>
              <a:defRPr sz="3000"/>
            </a:lvl1pPr>
          </a:lstStyle>
          <a:p>
            <a:r>
              <a:rPr lang="en-US" dirty="0"/>
              <a:t>Click to edit Master title style</a:t>
            </a:r>
            <a:endParaRPr lang="en-GB" dirty="0"/>
          </a:p>
        </p:txBody>
      </p:sp>
      <p:sp>
        <p:nvSpPr>
          <p:cNvPr id="3" name="Footer Placeholder 4">
            <a:extLst>
              <a:ext uri="{FF2B5EF4-FFF2-40B4-BE49-F238E27FC236}">
                <a16:creationId xmlns:a16="http://schemas.microsoft.com/office/drawing/2014/main" id="{6A8B071C-23CD-AB9B-9685-C8B62DE67A4E}"/>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085308984"/>
      </p:ext>
    </p:extLst>
  </p:cSld>
  <p:clrMapOvr>
    <a:masterClrMapping/>
  </p:clrMapOvr>
  <p:transition>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EF1366BD-8446-141E-A344-6CBED8E367C2}"/>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889239843"/>
      </p:ext>
    </p:extLst>
  </p:cSld>
  <p:clrMapOvr>
    <a:masterClrMapping/>
  </p:clrMapOvr>
  <p:transition>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195200"/>
            <a:ext cx="3008313" cy="86564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457201" y="2132857"/>
            <a:ext cx="3008313" cy="399330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3575050" y="1195201"/>
            <a:ext cx="5111751" cy="4785395"/>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369FC26C-1149-0A87-5871-AA696AFE79DB}"/>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533159952"/>
      </p:ext>
    </p:extLst>
  </p:cSld>
  <p:clrMapOvr>
    <a:masterClrMapping/>
  </p:clrMapOvr>
  <p:transition>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96752"/>
            <a:ext cx="5486400" cy="3530823"/>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2" name="Title 1"/>
          <p:cNvSpPr>
            <a:spLocks noGrp="1"/>
          </p:cNvSpPr>
          <p:nvPr>
            <p:ph type="title"/>
          </p:nvPr>
        </p:nvSpPr>
        <p:spPr>
          <a:xfrm>
            <a:off x="1792288" y="4800601"/>
            <a:ext cx="5486400" cy="56673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1792288" y="5440363"/>
            <a:ext cx="5486400" cy="7318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Footer Placeholder 4">
            <a:extLst>
              <a:ext uri="{FF2B5EF4-FFF2-40B4-BE49-F238E27FC236}">
                <a16:creationId xmlns:a16="http://schemas.microsoft.com/office/drawing/2014/main" id="{860C2790-771D-151F-DA1F-44FFC1BB4F01}"/>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831562507"/>
      </p:ext>
    </p:extLst>
  </p:cSld>
  <p:clrMapOvr>
    <a:masterClrMapping/>
  </p:clrMapOvr>
  <p:transition>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descr="Always Learning">
            <a:extLst>
              <a:ext uri="{FF2B5EF4-FFF2-40B4-BE49-F238E27FC236}">
                <a16:creationId xmlns:a16="http://schemas.microsoft.com/office/drawing/2014/main" id="{D734D855-0E86-52B4-B8FE-767E6140064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4">
            <a:extLst>
              <a:ext uri="{FF2B5EF4-FFF2-40B4-BE49-F238E27FC236}">
                <a16:creationId xmlns:a16="http://schemas.microsoft.com/office/drawing/2014/main" id="{6741BAFE-474B-C9DF-88C2-29014D81C296}"/>
              </a:ext>
            </a:extLst>
          </p:cNvPr>
          <p:cNvSpPr>
            <a:spLocks noGrp="1" noChangeArrowheads="1"/>
          </p:cNvSpPr>
          <p:nvPr>
            <p:ph type="ftr" sz="quarter" idx="3"/>
          </p:nvPr>
        </p:nvSpPr>
        <p:spPr bwMode="auto">
          <a:xfrm>
            <a:off x="0" y="6459538"/>
            <a:ext cx="9144000" cy="287337"/>
          </a:xfrm>
          <a:prstGeom prst="rect">
            <a:avLst/>
          </a:prstGeom>
          <a:noFill/>
        </p:spPr>
        <p:txBody>
          <a:bodyPr vert="horz" wrap="square" lIns="91440" tIns="45720" rIns="91440" bIns="45720" numCol="1" anchor="t" anchorCtr="0" compatLnSpc="1">
            <a:prstTxWarp prst="textNoShape">
              <a:avLst/>
            </a:prstTxWarp>
          </a:bodyPr>
          <a:lstStyle>
            <a:lvl1pPr algn="ctr">
              <a:spcBef>
                <a:spcPct val="0"/>
              </a:spcBef>
              <a:buFontTx/>
              <a:buNone/>
              <a:defRPr sz="1000">
                <a:solidFill>
                  <a:schemeClr val="bg2"/>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a:t>
            </a:r>
          </a:p>
        </p:txBody>
      </p:sp>
      <p:sp>
        <p:nvSpPr>
          <p:cNvPr id="1028" name="TextBox 1">
            <a:extLst>
              <a:ext uri="{FF2B5EF4-FFF2-40B4-BE49-F238E27FC236}">
                <a16:creationId xmlns:a16="http://schemas.microsoft.com/office/drawing/2014/main" id="{2EE8633A-D5CA-125C-E51D-BCB7AF5557B5}"/>
              </a:ext>
            </a:extLst>
          </p:cNvPr>
          <p:cNvSpPr txBox="1">
            <a:spLocks noChangeArrowheads="1"/>
          </p:cNvSpPr>
          <p:nvPr userDrawn="1"/>
        </p:nvSpPr>
        <p:spPr bwMode="auto">
          <a:xfrm>
            <a:off x="3175" y="0"/>
            <a:ext cx="9136063" cy="493713"/>
          </a:xfrm>
          <a:prstGeom prst="rect">
            <a:avLst/>
          </a:prstGeom>
          <a:solidFill>
            <a:srgbClr val="E5734D">
              <a:alpha val="50196"/>
            </a:srgbClr>
          </a:solidFill>
          <a:ln>
            <a:noFill/>
          </a:ln>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pPr>
              <a:defRPr/>
            </a:pPr>
            <a:r>
              <a:rPr lang="en-GB" altLang="en-US" sz="1600" b="1" dirty="0"/>
              <a:t>Y10-03-P14: Fetch-decode-execute (1)</a:t>
            </a:r>
            <a:endParaRPr lang="en-GB" altLang="en-US" sz="1600" dirty="0"/>
          </a:p>
        </p:txBody>
      </p:sp>
    </p:spTree>
  </p:cSld>
  <p:clrMap bg1="lt1" tx1="dk1" bg2="lt2" tx2="dk2" accent1="accent1" accent2="accent2" accent3="accent3" accent4="accent4" accent5="accent5" accent6="accent6" hlink="hlink" folHlink="folHlink"/>
  <p:sldLayoutIdLst>
    <p:sldLayoutId id="2147485172" r:id="rId1"/>
    <p:sldLayoutId id="2147485173" r:id="rId2"/>
    <p:sldLayoutId id="2147485174" r:id="rId3"/>
    <p:sldLayoutId id="2147485175" r:id="rId4"/>
    <p:sldLayoutId id="2147485176" r:id="rId5"/>
    <p:sldLayoutId id="2147485177" r:id="rId6"/>
    <p:sldLayoutId id="2147485178" r:id="rId7"/>
    <p:sldLayoutId id="2147485179" r:id="rId8"/>
    <p:sldLayoutId id="2147485180" r:id="rId9"/>
    <p:sldLayoutId id="2147485181" r:id="rId10"/>
    <p:sldLayoutId id="2147485182" r:id="rId11"/>
    <p:sldLayoutId id="2147485183" r:id="rId12"/>
  </p:sldLayoutIdLst>
  <p:transition>
    <p:sndAc>
      <p:stSnd>
        <p:snd r:embed="rId14" name="click.wav"/>
      </p:stSnd>
    </p:sndAc>
  </p:transition>
  <p:hf sldNum="0" hdr="0" dt="0"/>
  <p:txStyles>
    <p:titleStyle>
      <a:lvl1pPr algn="ctr" rtl="0" eaLnBrk="0" fontAlgn="base" hangingPunct="0">
        <a:spcBef>
          <a:spcPct val="0"/>
        </a:spcBef>
        <a:spcAft>
          <a:spcPct val="0"/>
        </a:spcAft>
        <a:defRPr sz="44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2pPr>
      <a:lvl3pPr marL="11430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3pPr>
      <a:lvl4pPr marL="16002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4pPr>
      <a:lvl5pPr marL="20574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5pPr>
      <a:lvl6pPr marL="2514600" indent="-228600" algn="l" rtl="0" fontAlgn="base">
        <a:spcBef>
          <a:spcPct val="20000"/>
        </a:spcBef>
        <a:spcAft>
          <a:spcPct val="0"/>
        </a:spcAft>
        <a:buFont typeface="Wingdings" pitchFamily="2" charset="2"/>
        <a:defRPr sz="2400">
          <a:solidFill>
            <a:schemeClr val="tx1"/>
          </a:solidFill>
          <a:latin typeface="+mn-lt"/>
        </a:defRPr>
      </a:lvl6pPr>
      <a:lvl7pPr marL="2971800" indent="-228600" algn="l" rtl="0" fontAlgn="base">
        <a:spcBef>
          <a:spcPct val="20000"/>
        </a:spcBef>
        <a:spcAft>
          <a:spcPct val="0"/>
        </a:spcAft>
        <a:buFont typeface="Wingdings" pitchFamily="2" charset="2"/>
        <a:defRPr sz="2400">
          <a:solidFill>
            <a:schemeClr val="tx1"/>
          </a:solidFill>
          <a:latin typeface="+mn-lt"/>
        </a:defRPr>
      </a:lvl7pPr>
      <a:lvl8pPr marL="3429000" indent="-228600" algn="l" rtl="0" fontAlgn="base">
        <a:spcBef>
          <a:spcPct val="20000"/>
        </a:spcBef>
        <a:spcAft>
          <a:spcPct val="0"/>
        </a:spcAft>
        <a:buFont typeface="Wingdings" pitchFamily="2" charset="2"/>
        <a:defRPr sz="2400">
          <a:solidFill>
            <a:schemeClr val="tx1"/>
          </a:solidFill>
          <a:latin typeface="+mn-lt"/>
        </a:defRPr>
      </a:lvl8pPr>
      <a:lvl9pPr marL="3886200" indent="-228600" algn="l" rtl="0" fontAlgn="base">
        <a:spcBef>
          <a:spcPct val="20000"/>
        </a:spcBef>
        <a:spcAft>
          <a:spcPct val="0"/>
        </a:spcAft>
        <a:buFont typeface="Wingdings" pitchFamily="2" charset="2"/>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ndAc>
      <p:stSnd>
        <p:snd r:embed="rId3" name="click.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a:extLst>
              <a:ext uri="{FF2B5EF4-FFF2-40B4-BE49-F238E27FC236}">
                <a16:creationId xmlns:a16="http://schemas.microsoft.com/office/drawing/2014/main" id="{1A05C5AF-D172-4529-1874-54CB25B824FC}"/>
              </a:ext>
            </a:extLst>
          </p:cNvPr>
          <p:cNvSpPr>
            <a:spLocks noGrp="1" noChangeArrowheads="1"/>
          </p:cNvSpPr>
          <p:nvPr>
            <p:ph type="title"/>
          </p:nvPr>
        </p:nvSpPr>
        <p:spPr bwMode="auto">
          <a:xfrm>
            <a:off x="457200" y="765175"/>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Pipelining</a:t>
            </a:r>
          </a:p>
        </p:txBody>
      </p:sp>
      <p:sp>
        <p:nvSpPr>
          <p:cNvPr id="32770" name="Content Placeholder 2">
            <a:extLst>
              <a:ext uri="{FF2B5EF4-FFF2-40B4-BE49-F238E27FC236}">
                <a16:creationId xmlns:a16="http://schemas.microsoft.com/office/drawing/2014/main" id="{69B0C301-7030-AAD2-B232-D8E98AD97662}"/>
              </a:ext>
            </a:extLst>
          </p:cNvPr>
          <p:cNvSpPr>
            <a:spLocks noGrp="1" noChangeArrowheads="1"/>
          </p:cNvSpPr>
          <p:nvPr>
            <p:ph sz="half" idx="2"/>
          </p:nvPr>
        </p:nvSpPr>
        <p:spPr bwMode="auto">
          <a:xfrm>
            <a:off x="468313" y="1628775"/>
            <a:ext cx="8496300" cy="417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Pipelining attempts to keep every component of the CPU busy at all times.</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Instructions flow through the CPU in stages.</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This means that an instruction can be completed every clock cycle. This increases CPU </a:t>
            </a:r>
            <a:r>
              <a:rPr lang="en-GB" altLang="en-US" b="1">
                <a:solidFill>
                  <a:srgbClr val="D60093"/>
                </a:solidFill>
              </a:rPr>
              <a:t>throughput</a:t>
            </a:r>
            <a:r>
              <a:rPr lang="en-GB" altLang="en-US"/>
              <a:t> allowing overall performance to be optimised.</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A CPU is called ‘fully pipelined’ if an instruction can be fetched every clock cycle.</a:t>
            </a:r>
          </a:p>
          <a:p>
            <a:pPr marL="0" indent="0">
              <a:buFont typeface="Arial" panose="020B0604020202020204" pitchFamily="34" charset="0"/>
              <a:buNone/>
            </a:pPr>
            <a:endParaRPr lang="en-US" altLang="en-US"/>
          </a:p>
        </p:txBody>
      </p:sp>
      <p:sp>
        <p:nvSpPr>
          <p:cNvPr id="32771" name="Footer Placeholder 3">
            <a:extLst>
              <a:ext uri="{FF2B5EF4-FFF2-40B4-BE49-F238E27FC236}">
                <a16:creationId xmlns:a16="http://schemas.microsoft.com/office/drawing/2014/main" id="{E97E8003-2913-95E3-C43C-D6C415EFE36B}"/>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3" name="click.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a16="http://schemas.microsoft.com/office/drawing/2014/main" id="{189481A9-55BB-8930-AABF-7718C03A29E3}"/>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Wrap up: you have learned how to…</a:t>
            </a:r>
          </a:p>
        </p:txBody>
      </p:sp>
      <p:sp>
        <p:nvSpPr>
          <p:cNvPr id="3" name="Content Placeholder 2">
            <a:extLst>
              <a:ext uri="{FF2B5EF4-FFF2-40B4-BE49-F238E27FC236}">
                <a16:creationId xmlns:a16="http://schemas.microsoft.com/office/drawing/2014/main" id="{25DDF101-35D3-FC29-0FD7-77B870214F84}"/>
              </a:ext>
            </a:extLst>
          </p:cNvPr>
          <p:cNvSpPr>
            <a:spLocks noGrp="1"/>
          </p:cNvSpPr>
          <p:nvPr>
            <p:ph sz="half" idx="2"/>
          </p:nvPr>
        </p:nvSpPr>
        <p:spPr>
          <a:xfrm>
            <a:off x="576263" y="1484313"/>
            <a:ext cx="7991475" cy="4975225"/>
          </a:xfrm>
        </p:spPr>
        <p:txBody>
          <a:bodyPr/>
          <a:lstStyle/>
          <a:p>
            <a:pPr>
              <a:buFont typeface="Wingdings" pitchFamily="2" charset="2"/>
              <a:buChar char="ü"/>
              <a:defRPr/>
            </a:pPr>
            <a:r>
              <a:rPr lang="en-GB" dirty="0"/>
              <a:t>Draw a diagram of the inside of a computer and label each hardware component.</a:t>
            </a:r>
          </a:p>
          <a:p>
            <a:pPr lvl="1">
              <a:defRPr/>
            </a:pPr>
            <a:r>
              <a:rPr lang="en-GB" dirty="0"/>
              <a:t>CPU contains the CU, ALU and registers.</a:t>
            </a:r>
          </a:p>
          <a:p>
            <a:pPr lvl="1">
              <a:defRPr/>
            </a:pPr>
            <a:r>
              <a:rPr lang="en-GB" dirty="0"/>
              <a:t>The other components a computer needs include: input and output devices, RAM, motherboard, and power supply unit.</a:t>
            </a:r>
          </a:p>
          <a:p>
            <a:pPr>
              <a:buFont typeface="Wingdings" pitchFamily="2" charset="2"/>
              <a:buChar char="ü"/>
              <a:defRPr/>
            </a:pPr>
            <a:r>
              <a:rPr lang="en-GB" dirty="0"/>
              <a:t>Explain the role of components of the CPU</a:t>
            </a:r>
          </a:p>
          <a:p>
            <a:pPr lvl="1">
              <a:defRPr/>
            </a:pPr>
            <a:r>
              <a:rPr lang="en-GB" dirty="0"/>
              <a:t>The CU decodes instructions and oversees their execution</a:t>
            </a:r>
          </a:p>
          <a:p>
            <a:pPr lvl="1">
              <a:defRPr/>
            </a:pPr>
            <a:r>
              <a:rPr lang="en-GB" dirty="0"/>
              <a:t>The ALU carries out arithmetic and logic operations on data</a:t>
            </a:r>
          </a:p>
          <a:p>
            <a:pPr lvl="1">
              <a:defRPr/>
            </a:pPr>
            <a:r>
              <a:rPr lang="en-GB" dirty="0"/>
              <a:t>Registers provide temporary storage</a:t>
            </a:r>
          </a:p>
          <a:p>
            <a:pPr>
              <a:buFont typeface="Wingdings" pitchFamily="2" charset="2"/>
              <a:buChar char="ü"/>
              <a:defRPr/>
            </a:pPr>
            <a:r>
              <a:rPr lang="en-GB" dirty="0"/>
              <a:t>Describe the role of the clock </a:t>
            </a:r>
            <a:r>
              <a:rPr lang="en-GB"/>
              <a:t>and explain how </a:t>
            </a:r>
            <a:r>
              <a:rPr lang="en-GB" dirty="0"/>
              <a:t>the speed of the clock impacts on performance.</a:t>
            </a:r>
          </a:p>
          <a:p>
            <a:pPr lvl="1">
              <a:defRPr/>
            </a:pPr>
            <a:r>
              <a:rPr lang="en-GB" dirty="0"/>
              <a:t>The clock synchronises the actions of other components</a:t>
            </a:r>
          </a:p>
          <a:p>
            <a:pPr lvl="1">
              <a:defRPr/>
            </a:pPr>
            <a:r>
              <a:rPr lang="en-GB" dirty="0"/>
              <a:t>The faster the clock speed, the more instructions can be carried out per second.</a:t>
            </a:r>
          </a:p>
          <a:p>
            <a:pPr marL="0" indent="0">
              <a:buFont typeface="Wingdings" pitchFamily="2" charset="2"/>
              <a:buNone/>
              <a:defRPr/>
            </a:pPr>
            <a:endParaRPr lang="en-US" dirty="0"/>
          </a:p>
        </p:txBody>
      </p:sp>
      <p:sp>
        <p:nvSpPr>
          <p:cNvPr id="34819" name="Footer Placeholder 3">
            <a:extLst>
              <a:ext uri="{FF2B5EF4-FFF2-40B4-BE49-F238E27FC236}">
                <a16:creationId xmlns:a16="http://schemas.microsoft.com/office/drawing/2014/main" id="{0253FD67-0329-ED29-21CF-FD4874A16D42}"/>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2" name="click.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Footer Placeholder 1">
            <a:extLst>
              <a:ext uri="{FF2B5EF4-FFF2-40B4-BE49-F238E27FC236}">
                <a16:creationId xmlns:a16="http://schemas.microsoft.com/office/drawing/2014/main" id="{4F2D8623-80A1-B754-F052-602ECB829306}"/>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17410" name="Title 2">
            <a:extLst>
              <a:ext uri="{FF2B5EF4-FFF2-40B4-BE49-F238E27FC236}">
                <a16:creationId xmlns:a16="http://schemas.microsoft.com/office/drawing/2014/main" id="{D060B906-9ED7-AE79-4FAB-20F78912681A}"/>
              </a:ext>
            </a:extLst>
          </p:cNvPr>
          <p:cNvSpPr>
            <a:spLocks noGrp="1" noChangeArrowheads="1"/>
          </p:cNvSpPr>
          <p:nvPr>
            <p:ph type="title"/>
          </p:nvPr>
        </p:nvSpPr>
        <p:spPr bwMode="auto">
          <a:xfrm>
            <a:off x="457200" y="793750"/>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Learning objectives</a:t>
            </a:r>
            <a:endParaRPr lang="en-GB" altLang="en-US"/>
          </a:p>
        </p:txBody>
      </p:sp>
      <p:sp>
        <p:nvSpPr>
          <p:cNvPr id="17411" name="Content Placeholder 3">
            <a:extLst>
              <a:ext uri="{FF2B5EF4-FFF2-40B4-BE49-F238E27FC236}">
                <a16:creationId xmlns:a16="http://schemas.microsoft.com/office/drawing/2014/main" id="{ABFCE1F8-EC2D-0F5F-E65C-2DFC7E8AF828}"/>
              </a:ext>
            </a:extLst>
          </p:cNvPr>
          <p:cNvSpPr>
            <a:spLocks noGrp="1" noChangeArrowheads="1"/>
          </p:cNvSpPr>
          <p:nvPr>
            <p:ph sz="half" idx="2"/>
          </p:nvPr>
        </p:nvSpPr>
        <p:spPr bwMode="auto">
          <a:xfrm>
            <a:off x="687388" y="1657350"/>
            <a:ext cx="7991475" cy="4406900"/>
          </a:xfrm>
        </p:spPr>
        <p:txBody>
          <a:bodyPr vert="horz" wrap="square" lIns="91440" tIns="45720" rIns="91440" bIns="45720" numCol="1" anchor="t" anchorCtr="0" compatLnSpc="1">
            <a:prstTxWarp prst="textNoShape">
              <a:avLst/>
            </a:prstTxWarp>
          </a:bodyPr>
          <a:lstStyle/>
          <a:p>
            <a:pPr marL="0" indent="0">
              <a:buFont typeface="Wingdings" pitchFamily="2" charset="2"/>
              <a:buNone/>
              <a:defRPr/>
            </a:pPr>
            <a:r>
              <a:rPr lang="en-GB" dirty="0"/>
              <a:t>In this lesson students will learn to:</a:t>
            </a:r>
          </a:p>
          <a:p>
            <a:pPr>
              <a:defRPr/>
            </a:pPr>
            <a:endParaRPr lang="en-GB" dirty="0"/>
          </a:p>
          <a:p>
            <a:pPr lvl="1">
              <a:defRPr/>
            </a:pPr>
            <a:r>
              <a:rPr lang="en-GB" dirty="0"/>
              <a:t>Draw a diagram of the inside of a computer and label each hardware component</a:t>
            </a:r>
          </a:p>
          <a:p>
            <a:pPr lvl="1">
              <a:defRPr/>
            </a:pPr>
            <a:r>
              <a:rPr lang="en-GB" dirty="0"/>
              <a:t>Explain the role of components of the CPU (the CU, ALU and registers)</a:t>
            </a:r>
          </a:p>
          <a:p>
            <a:pPr lvl="1">
              <a:defRPr/>
            </a:pPr>
            <a:r>
              <a:rPr lang="en-GB" dirty="0"/>
              <a:t>Describe the role of the clock and explain how the speed of the clock impacts on performance.</a:t>
            </a:r>
          </a:p>
          <a:p>
            <a:pPr>
              <a:defRPr/>
            </a:pPr>
            <a:endParaRPr lang="en-GB" dirty="0"/>
          </a:p>
          <a:p>
            <a:pPr marL="0" indent="0">
              <a:buFont typeface="Arial" panose="020B0604020202020204" pitchFamily="34" charset="0"/>
              <a:buNone/>
              <a:defRPr/>
            </a:pPr>
            <a:r>
              <a:rPr lang="en-GB" dirty="0"/>
              <a:t>For more details on this topic and additional student activities see Topic 3 of the student book.</a:t>
            </a:r>
          </a:p>
        </p:txBody>
      </p:sp>
    </p:spTree>
  </p:cSld>
  <p:clrMapOvr>
    <a:masterClrMapping/>
  </p:clrMapOvr>
  <p:transition>
    <p:sndAc>
      <p:stSnd>
        <p:snd r:embed="rId3" name="click.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Footer Placeholder 1">
            <a:extLst>
              <a:ext uri="{FF2B5EF4-FFF2-40B4-BE49-F238E27FC236}">
                <a16:creationId xmlns:a16="http://schemas.microsoft.com/office/drawing/2014/main" id="{99D6A166-3DC4-11AB-9DCC-E438D71D22B6}"/>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19458" name="Title 2">
            <a:extLst>
              <a:ext uri="{FF2B5EF4-FFF2-40B4-BE49-F238E27FC236}">
                <a16:creationId xmlns:a16="http://schemas.microsoft.com/office/drawing/2014/main" id="{05D41D87-3E95-35A2-B75A-43A20D67E6E3}"/>
              </a:ext>
            </a:extLst>
          </p:cNvPr>
          <p:cNvSpPr>
            <a:spLocks noGrp="1" noChangeArrowheads="1"/>
          </p:cNvSpPr>
          <p:nvPr>
            <p:ph type="title"/>
          </p:nvPr>
        </p:nvSpPr>
        <p:spPr bwMode="auto">
          <a:xfrm>
            <a:off x="457200" y="81756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Recap</a:t>
            </a:r>
            <a:endParaRPr lang="en-GB" altLang="en-US"/>
          </a:p>
        </p:txBody>
      </p:sp>
      <p:sp>
        <p:nvSpPr>
          <p:cNvPr id="19459" name="Content Placeholder 3">
            <a:extLst>
              <a:ext uri="{FF2B5EF4-FFF2-40B4-BE49-F238E27FC236}">
                <a16:creationId xmlns:a16="http://schemas.microsoft.com/office/drawing/2014/main" id="{722CCB7A-C635-3C05-B8EC-72B572BB3626}"/>
              </a:ext>
            </a:extLst>
          </p:cNvPr>
          <p:cNvSpPr>
            <a:spLocks noGrp="1" noChangeArrowheads="1"/>
          </p:cNvSpPr>
          <p:nvPr>
            <p:ph sz="half" idx="2"/>
          </p:nvPr>
        </p:nvSpPr>
        <p:spPr bwMode="auto">
          <a:xfrm>
            <a:off x="457200" y="1681163"/>
            <a:ext cx="3146425" cy="435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Instructions and data are stored in the memory (RAM).</a:t>
            </a:r>
          </a:p>
          <a:p>
            <a:pPr marL="0" indent="0">
              <a:buFont typeface="Arial" panose="020B0604020202020204" pitchFamily="34" charset="0"/>
              <a:buNone/>
            </a:pPr>
            <a:r>
              <a:rPr lang="en-GB" altLang="en-US"/>
              <a:t>Instructions are fetched one at a time into the processor.</a:t>
            </a:r>
          </a:p>
          <a:p>
            <a:pPr marL="0" indent="0">
              <a:buFont typeface="Arial" panose="020B0604020202020204" pitchFamily="34" charset="0"/>
              <a:buNone/>
            </a:pPr>
            <a:r>
              <a:rPr lang="en-GB" altLang="en-US"/>
              <a:t>The instructions are decoded by the control unit.</a:t>
            </a:r>
          </a:p>
          <a:p>
            <a:pPr marL="0" indent="0">
              <a:buFont typeface="Arial" panose="020B0604020202020204" pitchFamily="34" charset="0"/>
              <a:buNone/>
            </a:pPr>
            <a:r>
              <a:rPr lang="en-GB" altLang="en-US"/>
              <a:t>The instructions are executed, sometimes using the arithmetic logic unit</a:t>
            </a:r>
          </a:p>
          <a:p>
            <a:pPr marL="0" indent="0">
              <a:buFont typeface="Wingdings" pitchFamily="2" charset="2"/>
              <a:buNone/>
            </a:pPr>
            <a:endParaRPr lang="en-GB" altLang="en-US"/>
          </a:p>
        </p:txBody>
      </p:sp>
      <p:pic>
        <p:nvPicPr>
          <p:cNvPr id="19460" name="Picture 2">
            <a:extLst>
              <a:ext uri="{FF2B5EF4-FFF2-40B4-BE49-F238E27FC236}">
                <a16:creationId xmlns:a16="http://schemas.microsoft.com/office/drawing/2014/main" id="{F5B2D5A9-5C76-78ED-B01B-79B8BD6627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2038" y="2133600"/>
            <a:ext cx="5106987"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ndAc>
      <p:stSnd>
        <p:snd r:embed="rId3" name="click.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Footer Placeholder 1">
            <a:extLst>
              <a:ext uri="{FF2B5EF4-FFF2-40B4-BE49-F238E27FC236}">
                <a16:creationId xmlns:a16="http://schemas.microsoft.com/office/drawing/2014/main" id="{29334F36-9AE4-BD21-601E-B24CB2FA1442}"/>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1506" name="Title 2">
            <a:extLst>
              <a:ext uri="{FF2B5EF4-FFF2-40B4-BE49-F238E27FC236}">
                <a16:creationId xmlns:a16="http://schemas.microsoft.com/office/drawing/2014/main" id="{288D362E-6C14-394E-0F6E-27F086320C36}"/>
              </a:ext>
            </a:extLst>
          </p:cNvPr>
          <p:cNvSpPr>
            <a:spLocks noGrp="1" noChangeArrowheads="1"/>
          </p:cNvSpPr>
          <p:nvPr>
            <p:ph type="title"/>
          </p:nvPr>
        </p:nvSpPr>
        <p:spPr bwMode="auto">
          <a:xfrm>
            <a:off x="457200" y="679450"/>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Central Processing Unit</a:t>
            </a:r>
            <a:endParaRPr lang="en-GB" altLang="en-US"/>
          </a:p>
        </p:txBody>
      </p:sp>
      <p:sp>
        <p:nvSpPr>
          <p:cNvPr id="21507" name="Content Placeholder 3">
            <a:extLst>
              <a:ext uri="{FF2B5EF4-FFF2-40B4-BE49-F238E27FC236}">
                <a16:creationId xmlns:a16="http://schemas.microsoft.com/office/drawing/2014/main" id="{0C90AA91-1379-552E-FDFD-2C99203C6A26}"/>
              </a:ext>
            </a:extLst>
          </p:cNvPr>
          <p:cNvSpPr>
            <a:spLocks noGrp="1" noChangeArrowheads="1"/>
          </p:cNvSpPr>
          <p:nvPr>
            <p:ph sz="half" idx="2"/>
          </p:nvPr>
        </p:nvSpPr>
        <p:spPr bwMode="auto">
          <a:xfrm>
            <a:off x="393700" y="1525588"/>
            <a:ext cx="3894138" cy="3609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The CPU is the 'brain of the computer’.  </a:t>
            </a:r>
          </a:p>
          <a:p>
            <a:pPr marL="0" indent="0">
              <a:buFont typeface="Arial" panose="020B0604020202020204" pitchFamily="34" charset="0"/>
              <a:buNone/>
            </a:pPr>
            <a:r>
              <a:rPr lang="en-GB" altLang="en-US"/>
              <a:t>It is the hardware component responsible for all the processing that the computer carries out. </a:t>
            </a:r>
          </a:p>
          <a:p>
            <a:pPr marL="0" indent="0">
              <a:buFont typeface="Arial" panose="020B0604020202020204" pitchFamily="34" charset="0"/>
              <a:buNone/>
            </a:pPr>
            <a:r>
              <a:rPr lang="en-GB" altLang="en-US"/>
              <a:t>Its job is to process data. By processing, we mean things such as searching, sorting, calculating and decision making.</a:t>
            </a:r>
          </a:p>
          <a:p>
            <a:pPr marL="0" indent="0">
              <a:buFont typeface="Wingdings" pitchFamily="2" charset="2"/>
              <a:buNone/>
            </a:pPr>
            <a:endParaRPr lang="en-GB" altLang="en-US"/>
          </a:p>
        </p:txBody>
      </p:sp>
      <p:pic>
        <p:nvPicPr>
          <p:cNvPr id="21508" name="Picture 4">
            <a:extLst>
              <a:ext uri="{FF2B5EF4-FFF2-40B4-BE49-F238E27FC236}">
                <a16:creationId xmlns:a16="http://schemas.microsoft.com/office/drawing/2014/main" id="{B4DE2B20-4F43-C3B5-7F13-AA0F401D59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4970463"/>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7">
            <a:extLst>
              <a:ext uri="{FF2B5EF4-FFF2-40B4-BE49-F238E27FC236}">
                <a16:creationId xmlns:a16="http://schemas.microsoft.com/office/drawing/2014/main" id="{26475F0C-BF94-328F-8196-784ECE8E10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4338" y="1543050"/>
            <a:ext cx="4762500" cy="31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Content Placeholder 2">
            <a:extLst>
              <a:ext uri="{FF2B5EF4-FFF2-40B4-BE49-F238E27FC236}">
                <a16:creationId xmlns:a16="http://schemas.microsoft.com/office/drawing/2014/main" id="{8BE3A0EC-1AC9-DCB7-D396-72BF17AC78FF}"/>
              </a:ext>
            </a:extLst>
          </p:cNvPr>
          <p:cNvSpPr txBox="1">
            <a:spLocks/>
          </p:cNvSpPr>
          <p:nvPr/>
        </p:nvSpPr>
        <p:spPr bwMode="auto">
          <a:xfrm>
            <a:off x="2100263" y="5307013"/>
            <a:ext cx="65849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lvl1pPr marL="342900" indent="-342900">
              <a:defRPr>
                <a:solidFill>
                  <a:schemeClr val="tx1"/>
                </a:solidFill>
                <a:latin typeface="Arial" panose="020B0604020202020204" pitchFamily="34" charset="0"/>
                <a:cs typeface="Arial" panose="020B0604020202020204" pitchFamily="34" charset="0"/>
              </a:defRPr>
            </a:lvl1pPr>
            <a:lvl2pPr marL="179388" indent="-177800">
              <a:defRPr>
                <a:solidFill>
                  <a:schemeClr val="tx1"/>
                </a:solidFill>
                <a:latin typeface="Arial" panose="020B0604020202020204" pitchFamily="34" charset="0"/>
                <a:cs typeface="Arial" panose="020B0604020202020204" pitchFamily="34" charset="0"/>
              </a:defRPr>
            </a:lvl2pPr>
            <a:lvl3pPr marL="350838" indent="-169863">
              <a:defRPr>
                <a:solidFill>
                  <a:schemeClr val="tx1"/>
                </a:solidFill>
                <a:latin typeface="Arial" panose="020B0604020202020204" pitchFamily="34" charset="0"/>
                <a:cs typeface="Arial" panose="020B0604020202020204" pitchFamily="34" charset="0"/>
              </a:defRPr>
            </a:lvl3pPr>
            <a:lvl4pPr marL="541338" indent="-188913">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SzPct val="80000"/>
              <a:buFont typeface="Verdana" panose="020B0604030504040204" pitchFamily="34" charset="0"/>
              <a:buNone/>
            </a:pPr>
            <a:r>
              <a:rPr lang="en-GB" altLang="en-US" sz="2000">
                <a:ea typeface="MS PGothic" panose="020B0600070205080204" pitchFamily="34" charset="-128"/>
              </a:rPr>
              <a:t>Whenever you are on working on your computer, it is the CPU that is at the centre of everything.</a:t>
            </a:r>
          </a:p>
          <a:p>
            <a:pPr eaLnBrk="1" hangingPunct="1">
              <a:spcBef>
                <a:spcPct val="50000"/>
              </a:spcBef>
              <a:buSzPct val="80000"/>
              <a:buFont typeface="Verdana" panose="020B0604030504040204" pitchFamily="34" charset="0"/>
              <a:buNone/>
            </a:pPr>
            <a:endParaRPr lang="en-GB" altLang="en-US" sz="2000">
              <a:latin typeface="Verdana" panose="020B0604030504040204" pitchFamily="34" charset="0"/>
              <a:ea typeface="MS PGothic" panose="020B0600070205080204" pitchFamily="34" charset="-128"/>
            </a:endParaRPr>
          </a:p>
        </p:txBody>
      </p:sp>
    </p:spTree>
  </p:cSld>
  <p:clrMapOvr>
    <a:masterClrMapping/>
  </p:clrMapOvr>
  <p:transition>
    <p:sndAc>
      <p:stSnd>
        <p:snd r:embed="rId3" name="click.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Footer Placeholder 1">
            <a:extLst>
              <a:ext uri="{FF2B5EF4-FFF2-40B4-BE49-F238E27FC236}">
                <a16:creationId xmlns:a16="http://schemas.microsoft.com/office/drawing/2014/main" id="{A4B02BDA-18F6-B574-CF74-43DE338F69EF}"/>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3554" name="Title 2">
            <a:extLst>
              <a:ext uri="{FF2B5EF4-FFF2-40B4-BE49-F238E27FC236}">
                <a16:creationId xmlns:a16="http://schemas.microsoft.com/office/drawing/2014/main" id="{E4AFD77C-C9CC-A3D9-7929-8BBDF729D512}"/>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Control unit</a:t>
            </a:r>
            <a:endParaRPr lang="en-GB" altLang="en-US"/>
          </a:p>
        </p:txBody>
      </p:sp>
      <p:sp>
        <p:nvSpPr>
          <p:cNvPr id="23555" name="Content Placeholder 3">
            <a:extLst>
              <a:ext uri="{FF2B5EF4-FFF2-40B4-BE49-F238E27FC236}">
                <a16:creationId xmlns:a16="http://schemas.microsoft.com/office/drawing/2014/main" id="{4153251B-E221-1522-6CF4-747D293611E4}"/>
              </a:ext>
            </a:extLst>
          </p:cNvPr>
          <p:cNvSpPr>
            <a:spLocks noGrp="1" noChangeArrowheads="1"/>
          </p:cNvSpPr>
          <p:nvPr>
            <p:ph sz="half" idx="2"/>
          </p:nvPr>
        </p:nvSpPr>
        <p:spPr bwMode="auto">
          <a:xfrm>
            <a:off x="900113" y="1557338"/>
            <a:ext cx="7416800" cy="4248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The control unit receives signals from other parts of the computer system and sends signals to them.</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It is responsible for handling hardware interrupts (e.g. inputs from a mouse, keyboard, network, etc.).</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It is responsible for fetching, decoding, and executing instructions.</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It is the powerhouse of the CPU – it has the most responsibility.</a:t>
            </a:r>
          </a:p>
          <a:p>
            <a:pPr marL="0" indent="0">
              <a:buFont typeface="Wingdings" pitchFamily="2" charset="2"/>
              <a:buNone/>
            </a:pPr>
            <a:endParaRPr lang="en-GB" altLang="en-US"/>
          </a:p>
        </p:txBody>
      </p:sp>
    </p:spTree>
  </p:cSld>
  <p:clrMapOvr>
    <a:masterClrMapping/>
  </p:clrMapOvr>
  <p:transition>
    <p:sndAc>
      <p:stSnd>
        <p:snd r:embed="rId3" name="click.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Footer Placeholder 1">
            <a:extLst>
              <a:ext uri="{FF2B5EF4-FFF2-40B4-BE49-F238E27FC236}">
                <a16:creationId xmlns:a16="http://schemas.microsoft.com/office/drawing/2014/main" id="{790E04DB-67A1-CBC4-FD2D-5A52F65A6862}"/>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5602" name="Title 2">
            <a:extLst>
              <a:ext uri="{FF2B5EF4-FFF2-40B4-BE49-F238E27FC236}">
                <a16:creationId xmlns:a16="http://schemas.microsoft.com/office/drawing/2014/main" id="{22805D1C-E72B-F346-2386-6B732F2BEB92}"/>
              </a:ext>
            </a:extLst>
          </p:cNvPr>
          <p:cNvSpPr>
            <a:spLocks noGrp="1" noChangeArrowheads="1"/>
          </p:cNvSpPr>
          <p:nvPr>
            <p:ph type="title"/>
          </p:nvPr>
        </p:nvSpPr>
        <p:spPr bwMode="auto">
          <a:xfrm>
            <a:off x="457200" y="908050"/>
            <a:ext cx="8229600" cy="550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ts val="2400"/>
              </a:spcBef>
              <a:spcAft>
                <a:spcPts val="1200"/>
              </a:spcAft>
            </a:pPr>
            <a:r>
              <a:rPr lang="en-GB" altLang="en-US"/>
              <a:t>Arithmetic logic unit</a:t>
            </a:r>
          </a:p>
        </p:txBody>
      </p:sp>
      <p:sp>
        <p:nvSpPr>
          <p:cNvPr id="25603" name="Content Placeholder 3">
            <a:extLst>
              <a:ext uri="{FF2B5EF4-FFF2-40B4-BE49-F238E27FC236}">
                <a16:creationId xmlns:a16="http://schemas.microsoft.com/office/drawing/2014/main" id="{BE024C13-898A-1E21-DAEA-A0D2AAAC12C3}"/>
              </a:ext>
            </a:extLst>
          </p:cNvPr>
          <p:cNvSpPr>
            <a:spLocks noGrp="1" noChangeArrowheads="1"/>
          </p:cNvSpPr>
          <p:nvPr>
            <p:ph sz="half" idx="2"/>
          </p:nvPr>
        </p:nvSpPr>
        <p:spPr bwMode="auto">
          <a:xfrm>
            <a:off x="457200" y="1700213"/>
            <a:ext cx="8218488" cy="2592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The Arithmetic Logic Unit (ALU) performs actual operations on data.</a:t>
            </a:r>
          </a:p>
          <a:p>
            <a:pPr lvl="1"/>
            <a:r>
              <a:rPr lang="en-GB" altLang="en-US"/>
              <a:t>Arithmetic: + / = * </a:t>
            </a:r>
          </a:p>
          <a:p>
            <a:pPr lvl="1"/>
            <a:r>
              <a:rPr lang="en-GB" altLang="en-US"/>
              <a:t>Logic: AND, OR, NOT, etc.</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It is able to compare numbers against </a:t>
            </a:r>
            <a:r>
              <a:rPr lang="en-GB" altLang="en-US" b="1">
                <a:solidFill>
                  <a:srgbClr val="D60093"/>
                </a:solidFill>
              </a:rPr>
              <a:t>0</a:t>
            </a:r>
            <a:r>
              <a:rPr lang="en-GB" altLang="en-US" b="1"/>
              <a:t>.</a:t>
            </a:r>
            <a:endParaRPr lang="en-GB" altLang="en-US"/>
          </a:p>
          <a:p>
            <a:pPr marL="0" indent="0">
              <a:buFont typeface="Arial" panose="020B0604020202020204" pitchFamily="34" charset="0"/>
              <a:buNone/>
            </a:pPr>
            <a:r>
              <a:rPr lang="en-GB" altLang="en-US"/>
              <a:t>It can test if two numbers are equal.</a:t>
            </a:r>
          </a:p>
          <a:p>
            <a:pPr marL="0" indent="0">
              <a:buFont typeface="Arial" panose="020B0604020202020204" pitchFamily="34" charset="0"/>
              <a:buNone/>
            </a:pPr>
            <a:r>
              <a:rPr lang="en-GB" altLang="en-US"/>
              <a:t>It uses logic gates in combination to perform operations.</a:t>
            </a:r>
          </a:p>
          <a:p>
            <a:pPr marL="0" indent="0">
              <a:buFont typeface="Wingdings" pitchFamily="2" charset="2"/>
              <a:buNone/>
            </a:pPr>
            <a:endParaRPr lang="en-GB" altLang="en-US"/>
          </a:p>
          <a:p>
            <a:pPr marL="0" indent="0">
              <a:buFont typeface="Wingdings" pitchFamily="2" charset="2"/>
              <a:buNone/>
            </a:pPr>
            <a:endParaRPr lang="en-GB" altLang="en-US"/>
          </a:p>
        </p:txBody>
      </p:sp>
      <p:pic>
        <p:nvPicPr>
          <p:cNvPr id="25604" name="Picture 2">
            <a:extLst>
              <a:ext uri="{FF2B5EF4-FFF2-40B4-BE49-F238E27FC236}">
                <a16:creationId xmlns:a16="http://schemas.microsoft.com/office/drawing/2014/main" id="{507D2137-84FA-8D8D-8DCE-3495FCE372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3288" y="4303713"/>
            <a:ext cx="2246312" cy="192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ndAc>
      <p:stSnd>
        <p:snd r:embed="rId3" name="click.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Footer Placeholder 1">
            <a:extLst>
              <a:ext uri="{FF2B5EF4-FFF2-40B4-BE49-F238E27FC236}">
                <a16:creationId xmlns:a16="http://schemas.microsoft.com/office/drawing/2014/main" id="{2424C2E0-AAA5-D4BB-38C7-CC01F450177D}"/>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7650" name="Title 2">
            <a:extLst>
              <a:ext uri="{FF2B5EF4-FFF2-40B4-BE49-F238E27FC236}">
                <a16:creationId xmlns:a16="http://schemas.microsoft.com/office/drawing/2014/main" id="{BD60A132-4E84-1562-E09A-CC259D7A4AE1}"/>
              </a:ext>
            </a:extLst>
          </p:cNvPr>
          <p:cNvSpPr>
            <a:spLocks noGrp="1" noChangeArrowheads="1"/>
          </p:cNvSpPr>
          <p:nvPr>
            <p:ph type="title"/>
          </p:nvPr>
        </p:nvSpPr>
        <p:spPr bwMode="auto">
          <a:xfrm>
            <a:off x="457200" y="765175"/>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Registers</a:t>
            </a:r>
            <a:endParaRPr lang="en-GB" altLang="en-US"/>
          </a:p>
        </p:txBody>
      </p:sp>
      <p:sp>
        <p:nvSpPr>
          <p:cNvPr id="27651" name="Content Placeholder 3">
            <a:extLst>
              <a:ext uri="{FF2B5EF4-FFF2-40B4-BE49-F238E27FC236}">
                <a16:creationId xmlns:a16="http://schemas.microsoft.com/office/drawing/2014/main" id="{543082E1-5230-4956-489B-16135D8F1537}"/>
              </a:ext>
            </a:extLst>
          </p:cNvPr>
          <p:cNvSpPr>
            <a:spLocks noGrp="1" noChangeArrowheads="1"/>
          </p:cNvSpPr>
          <p:nvPr>
            <p:ph sz="half" idx="2"/>
          </p:nvPr>
        </p:nvSpPr>
        <p:spPr bwMode="auto">
          <a:xfrm>
            <a:off x="684213" y="1604963"/>
            <a:ext cx="7775575" cy="4200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Also known </a:t>
            </a:r>
            <a:r>
              <a:rPr lang="en-GB" altLang="en-US">
                <a:solidFill>
                  <a:srgbClr val="D60093"/>
                </a:solidFill>
              </a:rPr>
              <a:t>as </a:t>
            </a:r>
            <a:r>
              <a:rPr lang="en-GB" altLang="en-US" b="1">
                <a:solidFill>
                  <a:srgbClr val="D60093"/>
                </a:solidFill>
              </a:rPr>
              <a:t>immediate access storage</a:t>
            </a:r>
            <a:r>
              <a:rPr lang="en-GB" altLang="en-US"/>
              <a:t>.</a:t>
            </a:r>
          </a:p>
          <a:p>
            <a:pPr marL="0" indent="0">
              <a:buFont typeface="Arial" panose="020B0604020202020204" pitchFamily="34" charset="0"/>
              <a:buNone/>
            </a:pPr>
            <a:r>
              <a:rPr lang="en-GB" altLang="en-US"/>
              <a:t>Registers are a type of memory that is extremely fast, much faster than RAM.</a:t>
            </a:r>
          </a:p>
          <a:p>
            <a:pPr marL="0" indent="0">
              <a:buFont typeface="Arial" panose="020B0604020202020204" pitchFamily="34" charset="0"/>
              <a:buNone/>
            </a:pPr>
            <a:r>
              <a:rPr lang="en-GB" altLang="en-US"/>
              <a:t>Each type of processor has different registers that are designed to hold different information.</a:t>
            </a:r>
          </a:p>
          <a:p>
            <a:pPr marL="0" indent="0">
              <a:buFont typeface="Arial" panose="020B0604020202020204" pitchFamily="34" charset="0"/>
              <a:buNone/>
            </a:pPr>
            <a:r>
              <a:rPr lang="en-GB" altLang="en-US"/>
              <a:t>Most processors have:</a:t>
            </a:r>
            <a:endParaRPr lang="en-GB" altLang="en-US">
              <a:solidFill>
                <a:srgbClr val="FF0000"/>
              </a:solidFill>
            </a:endParaRPr>
          </a:p>
          <a:p>
            <a:pPr lvl="1"/>
            <a:r>
              <a:rPr lang="en-GB" altLang="en-US" b="1">
                <a:solidFill>
                  <a:srgbClr val="D60093"/>
                </a:solidFill>
              </a:rPr>
              <a:t>an instruction register</a:t>
            </a:r>
            <a:r>
              <a:rPr lang="en-GB" altLang="en-US" b="1"/>
              <a:t>: </a:t>
            </a:r>
            <a:r>
              <a:rPr lang="en-GB" altLang="en-US"/>
              <a:t>holds instruction currently being executed by the CPU.</a:t>
            </a:r>
          </a:p>
          <a:p>
            <a:pPr lvl="1"/>
            <a:r>
              <a:rPr lang="en-GB" altLang="en-US" b="1">
                <a:solidFill>
                  <a:srgbClr val="D60093"/>
                </a:solidFill>
              </a:rPr>
              <a:t>an accumulator</a:t>
            </a:r>
            <a:r>
              <a:rPr lang="en-GB" altLang="en-US" b="1"/>
              <a:t>: </a:t>
            </a:r>
            <a:r>
              <a:rPr lang="en-GB" altLang="en-US"/>
              <a:t>holds the accumulated result of operations carried out by the ALU.</a:t>
            </a:r>
          </a:p>
          <a:p>
            <a:pPr lvl="1"/>
            <a:r>
              <a:rPr lang="en-GB" altLang="en-US" b="1">
                <a:solidFill>
                  <a:srgbClr val="D60093"/>
                </a:solidFill>
              </a:rPr>
              <a:t>a program counter</a:t>
            </a:r>
            <a:r>
              <a:rPr lang="en-GB" altLang="en-US" b="1"/>
              <a:t>: </a:t>
            </a:r>
            <a:r>
              <a:rPr lang="en-GB" altLang="en-US"/>
              <a:t>holds the memory address of the next instruction to be executed.</a:t>
            </a:r>
          </a:p>
          <a:p>
            <a:pPr marL="0" indent="0">
              <a:buFont typeface="Wingdings" pitchFamily="2" charset="2"/>
              <a:buNone/>
            </a:pPr>
            <a:endParaRPr lang="en-GB" altLang="en-US"/>
          </a:p>
        </p:txBody>
      </p:sp>
    </p:spTree>
  </p:cSld>
  <p:clrMapOvr>
    <a:masterClrMapping/>
  </p:clrMapOvr>
  <p:transition>
    <p:sndAc>
      <p:stSnd>
        <p:snd r:embed="rId3" name="click.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Footer Placeholder 1">
            <a:extLst>
              <a:ext uri="{FF2B5EF4-FFF2-40B4-BE49-F238E27FC236}">
                <a16:creationId xmlns:a16="http://schemas.microsoft.com/office/drawing/2014/main" id="{07547BC3-1B28-3AEF-3CD5-0CD00A090CF9}"/>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9698" name="Title 2">
            <a:extLst>
              <a:ext uri="{FF2B5EF4-FFF2-40B4-BE49-F238E27FC236}">
                <a16:creationId xmlns:a16="http://schemas.microsoft.com/office/drawing/2014/main" id="{097E31D7-92D2-5376-C360-1C275C2C6EBB}"/>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Clock</a:t>
            </a:r>
            <a:endParaRPr lang="en-GB" altLang="en-US"/>
          </a:p>
        </p:txBody>
      </p:sp>
      <p:sp>
        <p:nvSpPr>
          <p:cNvPr id="29699" name="Content Placeholder 3">
            <a:extLst>
              <a:ext uri="{FF2B5EF4-FFF2-40B4-BE49-F238E27FC236}">
                <a16:creationId xmlns:a16="http://schemas.microsoft.com/office/drawing/2014/main" id="{B86ABA25-DF4C-E4AD-D7D3-0B05F8AE044E}"/>
              </a:ext>
            </a:extLst>
          </p:cNvPr>
          <p:cNvSpPr>
            <a:spLocks noGrp="1" noChangeArrowheads="1"/>
          </p:cNvSpPr>
          <p:nvPr>
            <p:ph sz="half" idx="2"/>
          </p:nvPr>
        </p:nvSpPr>
        <p:spPr bwMode="auto">
          <a:xfrm>
            <a:off x="576263" y="1700213"/>
            <a:ext cx="7991475" cy="4475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A clock chip determines the speed of the CPU.</a:t>
            </a:r>
          </a:p>
          <a:p>
            <a:pPr marL="0" indent="0">
              <a:buFont typeface="Arial" panose="020B0604020202020204" pitchFamily="34" charset="0"/>
              <a:buNone/>
            </a:pPr>
            <a:r>
              <a:rPr lang="en-GB" altLang="en-US"/>
              <a:t>This chip uses a vibrating crystal that maintains a constant rate of vibration.</a:t>
            </a:r>
          </a:p>
          <a:p>
            <a:pPr marL="0" indent="0">
              <a:buFont typeface="Arial" panose="020B0604020202020204" pitchFamily="34" charset="0"/>
              <a:buNone/>
            </a:pPr>
            <a:r>
              <a:rPr lang="en-GB" altLang="en-US"/>
              <a:t>The speed of the clock is measured in Hertz (Hz), which is the amount of cycles per second.</a:t>
            </a:r>
          </a:p>
          <a:p>
            <a:pPr marL="0" indent="0">
              <a:buFont typeface="Arial" panose="020B0604020202020204" pitchFamily="34" charset="0"/>
              <a:buNone/>
            </a:pPr>
            <a:r>
              <a:rPr lang="en-GB" altLang="en-US"/>
              <a:t>A clock speed of 500Hz means 500 cycles per second.</a:t>
            </a:r>
          </a:p>
          <a:p>
            <a:pPr marL="0" indent="0">
              <a:buFont typeface="Arial" panose="020B0604020202020204" pitchFamily="34" charset="0"/>
              <a:buNone/>
            </a:pPr>
            <a:r>
              <a:rPr lang="en-GB" altLang="en-US"/>
              <a:t>Current computers have clock speeds of 3GHz, which means 3-billion cycles per second.</a:t>
            </a:r>
          </a:p>
          <a:p>
            <a:pPr marL="0" indent="0">
              <a:buFont typeface="Arial" panose="020B0604020202020204" pitchFamily="34" charset="0"/>
              <a:buNone/>
            </a:pPr>
            <a:r>
              <a:rPr lang="en-GB" altLang="en-US"/>
              <a:t>Each ‘tick’ means that one part of the fetch-decode-execute cycle can be carried out.</a:t>
            </a:r>
          </a:p>
          <a:p>
            <a:pPr marL="0" indent="0">
              <a:buFont typeface="Wingdings" pitchFamily="2" charset="2"/>
              <a:buNone/>
            </a:pPr>
            <a:endParaRPr lang="en-US" altLang="en-US"/>
          </a:p>
        </p:txBody>
      </p:sp>
    </p:spTree>
  </p:cSld>
  <p:clrMapOvr>
    <a:masterClrMapping/>
  </p:clrMapOvr>
  <p:transition>
    <p:sndAc>
      <p:stSnd>
        <p:snd r:embed="rId3" name="click.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a:extLst>
              <a:ext uri="{FF2B5EF4-FFF2-40B4-BE49-F238E27FC236}">
                <a16:creationId xmlns:a16="http://schemas.microsoft.com/office/drawing/2014/main" id="{58A742AF-FAC6-6E85-9A28-A3BD92F6F5B6}"/>
              </a:ext>
            </a:extLst>
          </p:cNvPr>
          <p:cNvSpPr>
            <a:spLocks noGrp="1" noChangeArrowheads="1"/>
          </p:cNvSpPr>
          <p:nvPr>
            <p:ph type="title"/>
          </p:nvPr>
        </p:nvSpPr>
        <p:spPr bwMode="auto">
          <a:xfrm>
            <a:off x="457200" y="765175"/>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Pipelining</a:t>
            </a:r>
          </a:p>
        </p:txBody>
      </p:sp>
      <p:sp>
        <p:nvSpPr>
          <p:cNvPr id="31746" name="Content Placeholder 2">
            <a:extLst>
              <a:ext uri="{FF2B5EF4-FFF2-40B4-BE49-F238E27FC236}">
                <a16:creationId xmlns:a16="http://schemas.microsoft.com/office/drawing/2014/main" id="{28289222-5C1C-CD99-FB3B-946BB8C22317}"/>
              </a:ext>
            </a:extLst>
          </p:cNvPr>
          <p:cNvSpPr>
            <a:spLocks noGrp="1" noChangeArrowheads="1"/>
          </p:cNvSpPr>
          <p:nvPr>
            <p:ph sz="half" idx="2"/>
          </p:nvPr>
        </p:nvSpPr>
        <p:spPr bwMode="auto">
          <a:xfrm>
            <a:off x="684213" y="1628775"/>
            <a:ext cx="7991475" cy="417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Each instruction that is carried out has several stages (fetch-decode-execute).</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Each component of the CPU has a different job to do in this cycle.</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Sometimes, one component has nothing to do whilst it is waiting for the component before it in the sequence to complete its task.</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a:t>This increases the overall processing time needed.</a:t>
            </a:r>
          </a:p>
          <a:p>
            <a:pPr marL="0" indent="0">
              <a:buFont typeface="Arial" panose="020B0604020202020204" pitchFamily="34" charset="0"/>
              <a:buNone/>
            </a:pPr>
            <a:endParaRPr lang="en-GB" altLang="en-US"/>
          </a:p>
          <a:p>
            <a:pPr marL="0" indent="0">
              <a:buFont typeface="Arial" panose="020B0604020202020204" pitchFamily="34" charset="0"/>
              <a:buNone/>
            </a:pPr>
            <a:r>
              <a:rPr lang="en-GB" altLang="en-US" b="1">
                <a:solidFill>
                  <a:srgbClr val="D60093"/>
                </a:solidFill>
              </a:rPr>
              <a:t>Pipelining</a:t>
            </a:r>
            <a:r>
              <a:rPr lang="en-GB" altLang="en-US"/>
              <a:t> is a method of keeping all the components busy so as to improve overall CPU performance.</a:t>
            </a:r>
          </a:p>
          <a:p>
            <a:pPr marL="0" indent="0">
              <a:buFont typeface="Arial" panose="020B0604020202020204" pitchFamily="34" charset="0"/>
              <a:buNone/>
            </a:pPr>
            <a:endParaRPr lang="en-US" altLang="en-US"/>
          </a:p>
        </p:txBody>
      </p:sp>
      <p:sp>
        <p:nvSpPr>
          <p:cNvPr id="31747" name="Footer Placeholder 3">
            <a:extLst>
              <a:ext uri="{FF2B5EF4-FFF2-40B4-BE49-F238E27FC236}">
                <a16:creationId xmlns:a16="http://schemas.microsoft.com/office/drawing/2014/main" id="{E663B995-933F-FEB6-FD7E-73CD3204C2E3}"/>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2" name="click.wav"/>
      </p:stSnd>
    </p:sndAc>
  </p:transition>
</p:sld>
</file>

<file path=ppt/theme/theme1.xml><?xml version="1.0" encoding="utf-8"?>
<a:theme xmlns:a="http://schemas.openxmlformats.org/drawingml/2006/main" name="1_TitleSlide">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32197AB2E610A4AB7E4C01A06DA3EA9" ma:contentTypeVersion="13" ma:contentTypeDescription="Create a new document." ma:contentTypeScope="" ma:versionID="41df282cc4c2a57fcf10bc0f83f7f551">
  <xsd:schema xmlns:xsd="http://www.w3.org/2001/XMLSchema" xmlns:xs="http://www.w3.org/2001/XMLSchema" xmlns:p="http://schemas.microsoft.com/office/2006/metadata/properties" xmlns:ns2="c9b699c2-2c56-4336-b981-892f17840fb6" xmlns:ns3="18704ea7-6f73-4b33-ac14-9f02857f74b7" targetNamespace="http://schemas.microsoft.com/office/2006/metadata/properties" ma:root="true" ma:fieldsID="044dfe04d4140252c7726d4d85405577" ns2:_="" ns3:_="">
    <xsd:import namespace="c9b699c2-2c56-4336-b981-892f17840fb6"/>
    <xsd:import namespace="18704ea7-6f73-4b33-ac14-9f02857f74b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b699c2-2c56-4336-b981-892f17840f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_Flow_SignoffStatus" ma:index="20"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8704ea7-6f73-4b33-ac14-9f02857f74b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DA881F-14C3-6840-9652-8C5F024837D7}">
  <ds:schemaRefs>
    <ds:schemaRef ds:uri="http://schemas.microsoft.com/sharepoint/v3/contenttype/forms"/>
  </ds:schemaRefs>
</ds:datastoreItem>
</file>

<file path=customXml/itemProps2.xml><?xml version="1.0" encoding="utf-8"?>
<ds:datastoreItem xmlns:ds="http://schemas.openxmlformats.org/officeDocument/2006/customXml" ds:itemID="{794ED0C2-52D9-49D7-AEEE-EF6DD44AE6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b699c2-2c56-4336-b981-892f17840fb6"/>
    <ds:schemaRef ds:uri="18704ea7-6f73-4b33-ac14-9f02857f74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3698</TotalTime>
  <Words>1163</Words>
  <Application>Microsoft Macintosh PowerPoint</Application>
  <PresentationFormat>On-screen Show (4:3)</PresentationFormat>
  <Paragraphs>107</Paragraphs>
  <Slides>11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Wingdings</vt:lpstr>
      <vt:lpstr>Verdana</vt:lpstr>
      <vt:lpstr>MS PGothic</vt:lpstr>
      <vt:lpstr>1_TitleSlide</vt:lpstr>
      <vt:lpstr>PowerPoint Presentation</vt:lpstr>
      <vt:lpstr>Learning objectives</vt:lpstr>
      <vt:lpstr>Recap</vt:lpstr>
      <vt:lpstr>Central Processing Unit</vt:lpstr>
      <vt:lpstr>Control unit</vt:lpstr>
      <vt:lpstr>Arithmetic logic unit</vt:lpstr>
      <vt:lpstr>Registers</vt:lpstr>
      <vt:lpstr>Clock</vt:lpstr>
      <vt:lpstr>Pipelining</vt:lpstr>
      <vt:lpstr>Pipelining</vt:lpstr>
      <vt:lpstr>Wrap up: you have learned how to…</vt:lpstr>
    </vt:vector>
  </TitlesOfParts>
  <Company>Pearson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2016</dc:title>
  <dc:creator>Pearson Education</dc:creator>
  <cp:lastModifiedBy>Ann Weidmann</cp:lastModifiedBy>
  <cp:revision>335</cp:revision>
  <cp:lastPrinted>2020-05-14T16:41:42Z</cp:lastPrinted>
  <dcterms:created xsi:type="dcterms:W3CDTF">2010-12-13T13:21:58Z</dcterms:created>
  <dcterms:modified xsi:type="dcterms:W3CDTF">2022-10-28T14:48:32Z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0x0101008EB804D4F82C0B4088CBB3A2B255BE33</vt:lpwstr>
  </property>
</Properties>
</file>